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6"/>
  </p:notesMasterIdLst>
  <p:sldIdLst>
    <p:sldId id="270" r:id="rId2"/>
    <p:sldId id="538" r:id="rId3"/>
    <p:sldId id="482" r:id="rId4"/>
    <p:sldId id="552" r:id="rId5"/>
    <p:sldId id="514" r:id="rId6"/>
    <p:sldId id="537" r:id="rId7"/>
    <p:sldId id="481" r:id="rId8"/>
    <p:sldId id="497" r:id="rId9"/>
    <p:sldId id="519" r:id="rId10"/>
    <p:sldId id="498" r:id="rId11"/>
    <p:sldId id="523" r:id="rId12"/>
    <p:sldId id="524" r:id="rId13"/>
    <p:sldId id="525" r:id="rId14"/>
    <p:sldId id="526" r:id="rId15"/>
    <p:sldId id="527" r:id="rId16"/>
    <p:sldId id="528" r:id="rId17"/>
    <p:sldId id="529" r:id="rId18"/>
    <p:sldId id="540" r:id="rId19"/>
    <p:sldId id="542" r:id="rId20"/>
    <p:sldId id="544" r:id="rId21"/>
    <p:sldId id="555" r:id="rId22"/>
    <p:sldId id="554" r:id="rId23"/>
    <p:sldId id="535" r:id="rId24"/>
    <p:sldId id="5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62292F-7C1B-FE46-89BE-49A233657D57}">
          <p14:sldIdLst>
            <p14:sldId id="270"/>
            <p14:sldId id="538"/>
            <p14:sldId id="482"/>
            <p14:sldId id="552"/>
            <p14:sldId id="514"/>
            <p14:sldId id="537"/>
            <p14:sldId id="481"/>
            <p14:sldId id="497"/>
            <p14:sldId id="519"/>
            <p14:sldId id="498"/>
            <p14:sldId id="523"/>
            <p14:sldId id="524"/>
            <p14:sldId id="525"/>
            <p14:sldId id="526"/>
            <p14:sldId id="527"/>
            <p14:sldId id="528"/>
            <p14:sldId id="529"/>
            <p14:sldId id="540"/>
            <p14:sldId id="542"/>
            <p14:sldId id="544"/>
            <p14:sldId id="555"/>
            <p14:sldId id="554"/>
            <p14:sldId id="535"/>
            <p14:sldId id="505"/>
          </p14:sldIdLst>
        </p14:section>
        <p14:section name="Drs. Kathleen McNamara &amp; Nick Cummings" id="{6F85D40E-CBC1-BD4B-89C0-731232DBDC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s, Kim" initials="M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3F72"/>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6" autoAdjust="0"/>
    <p:restoredTop sz="79713" autoAdjust="0"/>
  </p:normalViewPr>
  <p:slideViewPr>
    <p:cSldViewPr snapToGrid="0">
      <p:cViewPr varScale="1">
        <p:scale>
          <a:sx n="59" d="100"/>
          <a:sy n="59" d="100"/>
        </p:scale>
        <p:origin x="1590" y="72"/>
      </p:cViewPr>
      <p:guideLst>
        <p:guide orient="horz" pos="2160"/>
        <p:guide pos="2880"/>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22515-DF9A-FB4E-913D-E34786684D24}" type="datetimeFigureOut">
              <a:rPr lang="en-US" smtClean="0"/>
              <a:t>6/28/2017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4A2EB-D498-1649-8BD4-56BF5CAC83A9}" type="slidenum">
              <a:rPr lang="en-US" smtClean="0"/>
              <a:t>‹#›</a:t>
            </a:fld>
            <a:endParaRPr lang="en-US" dirty="0"/>
          </a:p>
        </p:txBody>
      </p:sp>
    </p:spTree>
    <p:extLst>
      <p:ext uri="{BB962C8B-B14F-4D97-AF65-F5344CB8AC3E}">
        <p14:creationId xmlns:p14="http://schemas.microsoft.com/office/powerpoint/2010/main" val="20368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4A2EB-D498-1649-8BD4-56BF5CAC83A9}" type="slidenum">
              <a:rPr lang="en-US" smtClean="0"/>
              <a:t>1</a:t>
            </a:fld>
            <a:endParaRPr lang="en-US" dirty="0"/>
          </a:p>
        </p:txBody>
      </p:sp>
    </p:spTree>
    <p:extLst>
      <p:ext uri="{BB962C8B-B14F-4D97-AF65-F5344CB8AC3E}">
        <p14:creationId xmlns:p14="http://schemas.microsoft.com/office/powerpoint/2010/main" val="96731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latin typeface="Arial Unicode MS" charset="0"/>
              </a:rPr>
              <a:t>psychologycoding.com</a:t>
            </a:r>
          </a:p>
        </p:txBody>
      </p:sp>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9CF6F7B-1891-FC4F-A4A8-28FEE2B60F02}" type="slidenum">
              <a:rPr lang="en-US" altLang="en-US">
                <a:latin typeface="Arial Unicode MS" charset="0"/>
              </a:rPr>
              <a:pPr/>
              <a:t>2</a:t>
            </a:fld>
            <a:endParaRPr lang="en-US" altLang="en-US">
              <a:latin typeface="Arial Unicode MS"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Arial Unicode MS" charset="0"/>
              <a:ea typeface="ＭＳ Ｐゴシック" charset="-128"/>
            </a:endParaRPr>
          </a:p>
        </p:txBody>
      </p:sp>
    </p:spTree>
    <p:extLst>
      <p:ext uri="{BB962C8B-B14F-4D97-AF65-F5344CB8AC3E}">
        <p14:creationId xmlns:p14="http://schemas.microsoft.com/office/powerpoint/2010/main" val="159398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investigated the study of psychology in high school and concluded that the current text books were inappropriate because they included too much information of the “psychological sciences” and too little with the “life problems of adolescents”.  The following year, their research concluded that 12% of schools surveyed had a psychology course currently and 37% that did not have one said that one should be added to the curriculum. (Paterson,1935)</a:t>
            </a:r>
          </a:p>
          <a:p>
            <a:endParaRPr lang="en-US" dirty="0"/>
          </a:p>
        </p:txBody>
      </p:sp>
      <p:sp>
        <p:nvSpPr>
          <p:cNvPr id="4" name="Slide Number Placeholder 3"/>
          <p:cNvSpPr>
            <a:spLocks noGrp="1"/>
          </p:cNvSpPr>
          <p:nvPr>
            <p:ph type="sldNum" sz="quarter" idx="10"/>
          </p:nvPr>
        </p:nvSpPr>
        <p:spPr/>
        <p:txBody>
          <a:bodyPr/>
          <a:lstStyle/>
          <a:p>
            <a:fld id="{79E4A2EB-D498-1649-8BD4-56BF5CAC83A9}" type="slidenum">
              <a:rPr lang="en-US" smtClean="0"/>
              <a:t>7</a:t>
            </a:fld>
            <a:endParaRPr lang="en-US" dirty="0"/>
          </a:p>
        </p:txBody>
      </p:sp>
    </p:spTree>
    <p:extLst>
      <p:ext uri="{BB962C8B-B14F-4D97-AF65-F5344CB8AC3E}">
        <p14:creationId xmlns:p14="http://schemas.microsoft.com/office/powerpoint/2010/main" val="284926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defTabSz="914400">
              <a:buFont typeface="Arial" panose="020B0604020202020204" pitchFamily="34" charset="0"/>
              <a:buChar char="•"/>
            </a:pPr>
            <a:r>
              <a:rPr lang="en-US" dirty="0">
                <a:solidFill>
                  <a:prstClr val="black"/>
                </a:solidFill>
                <a:latin typeface="+mn-lt"/>
              </a:rPr>
              <a:t>Important considerations:</a:t>
            </a:r>
          </a:p>
          <a:p>
            <a:pPr marL="742950" lvl="1" indent="-285750" defTabSz="914400">
              <a:buFont typeface="Arial" panose="020B0604020202020204" pitchFamily="34" charset="0"/>
              <a:buChar char="•"/>
            </a:pPr>
            <a:r>
              <a:rPr lang="en-US" dirty="0">
                <a:solidFill>
                  <a:prstClr val="black"/>
                </a:solidFill>
                <a:latin typeface="+mn-lt"/>
              </a:rPr>
              <a:t>Infusing diversity</a:t>
            </a:r>
          </a:p>
          <a:p>
            <a:pPr marL="742950" lvl="1" indent="-285750" defTabSz="914400">
              <a:buFont typeface="Arial" panose="020B0604020202020204" pitchFamily="34" charset="0"/>
              <a:buChar char="•"/>
            </a:pPr>
            <a:r>
              <a:rPr lang="en-US" dirty="0">
                <a:solidFill>
                  <a:prstClr val="black"/>
                </a:solidFill>
                <a:latin typeface="+mn-lt"/>
              </a:rPr>
              <a:t>Representing the global nature of psychology</a:t>
            </a:r>
          </a:p>
          <a:p>
            <a:pPr marL="742950" lvl="1" indent="-285750" defTabSz="914400">
              <a:buFont typeface="Arial" panose="020B0604020202020204" pitchFamily="34" charset="0"/>
              <a:buChar char="•"/>
            </a:pPr>
            <a:r>
              <a:rPr lang="en-US" dirty="0">
                <a:solidFill>
                  <a:prstClr val="black"/>
                </a:solidFill>
                <a:latin typeface="+mn-lt"/>
              </a:rPr>
              <a:t>Using active learning</a:t>
            </a:r>
          </a:p>
          <a:p>
            <a:pPr marL="742950" lvl="1" indent="-285750" defTabSz="914400">
              <a:buFont typeface="Arial" panose="020B0604020202020204" pitchFamily="34" charset="0"/>
              <a:buChar char="•"/>
            </a:pPr>
            <a:r>
              <a:rPr lang="en-US" dirty="0">
                <a:solidFill>
                  <a:prstClr val="black"/>
                </a:solidFill>
                <a:latin typeface="+mn-lt"/>
              </a:rPr>
              <a:t>Using multiple resources</a:t>
            </a:r>
          </a:p>
          <a:p>
            <a:pPr marL="742950" lvl="1" indent="-285750" defTabSz="914400">
              <a:buFont typeface="Arial" panose="020B0604020202020204" pitchFamily="34" charset="0"/>
              <a:buChar char="•"/>
            </a:pPr>
            <a:r>
              <a:rPr lang="en-US" dirty="0">
                <a:solidFill>
                  <a:prstClr val="black"/>
                </a:solidFill>
                <a:latin typeface="+mn-lt"/>
              </a:rPr>
              <a:t>Develop and revise the standards</a:t>
            </a:r>
          </a:p>
          <a:p>
            <a:endParaRPr lang="en-US" dirty="0"/>
          </a:p>
        </p:txBody>
      </p:sp>
      <p:sp>
        <p:nvSpPr>
          <p:cNvPr id="4" name="Slide Number Placeholder 3"/>
          <p:cNvSpPr>
            <a:spLocks noGrp="1"/>
          </p:cNvSpPr>
          <p:nvPr>
            <p:ph type="sldNum" sz="quarter" idx="10"/>
          </p:nvPr>
        </p:nvSpPr>
        <p:spPr/>
        <p:txBody>
          <a:bodyPr/>
          <a:lstStyle/>
          <a:p>
            <a:fld id="{79E4A2EB-D498-1649-8BD4-56BF5CAC83A9}" type="slidenum">
              <a:rPr lang="en-US" smtClean="0"/>
              <a:t>17</a:t>
            </a:fld>
            <a:endParaRPr lang="en-US" dirty="0"/>
          </a:p>
        </p:txBody>
      </p:sp>
    </p:spTree>
    <p:extLst>
      <p:ext uri="{BB962C8B-B14F-4D97-AF65-F5344CB8AC3E}">
        <p14:creationId xmlns:p14="http://schemas.microsoft.com/office/powerpoint/2010/main" val="155601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latin typeface="Arial Unicode MS" charset="0"/>
              </a:rPr>
              <a:t>psychologycoding.com</a:t>
            </a:r>
          </a:p>
        </p:txBody>
      </p:sp>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ACF0775-46EC-234F-983B-8802AE835F62}" type="slidenum">
              <a:rPr lang="en-US" altLang="en-US">
                <a:latin typeface="Arial Unicode MS" charset="0"/>
              </a:rPr>
              <a:pPr/>
              <a:t>24</a:t>
            </a:fld>
            <a:endParaRPr lang="en-US" altLang="en-US">
              <a:latin typeface="Arial Unicode MS"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Arial Unicode MS" charset="0"/>
              <a:ea typeface="ＭＳ Ｐゴシック" charset="-128"/>
            </a:endParaRPr>
          </a:p>
        </p:txBody>
      </p:sp>
    </p:spTree>
    <p:extLst>
      <p:ext uri="{BB962C8B-B14F-4D97-AF65-F5344CB8AC3E}">
        <p14:creationId xmlns:p14="http://schemas.microsoft.com/office/powerpoint/2010/main" val="160814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630" y="770467"/>
            <a:ext cx="8086725" cy="3352800"/>
          </a:xfrm>
        </p:spPr>
        <p:txBody>
          <a:bodyPr anchor="b">
            <a:noAutofit/>
          </a:bodyPr>
          <a:lstStyle>
            <a:lvl1pPr algn="l">
              <a:lnSpc>
                <a:spcPct val="80000"/>
              </a:lnSpc>
              <a:defRPr sz="6600" spc="-90" baseline="0">
                <a:solidFill>
                  <a:srgbClr val="000000"/>
                </a:solidFill>
              </a:defRPr>
            </a:lvl1pPr>
          </a:lstStyle>
          <a:p>
            <a:r>
              <a:rPr lang="en-US" dirty="0"/>
              <a:t>Title</a:t>
            </a:r>
          </a:p>
        </p:txBody>
      </p:sp>
      <p:sp>
        <p:nvSpPr>
          <p:cNvPr id="3" name="Subtitle 2"/>
          <p:cNvSpPr>
            <a:spLocks noGrp="1"/>
          </p:cNvSpPr>
          <p:nvPr>
            <p:ph type="subTitle" idx="1" hasCustomPrompt="1"/>
          </p:nvPr>
        </p:nvSpPr>
        <p:spPr>
          <a:xfrm>
            <a:off x="500636" y="4206876"/>
            <a:ext cx="6921151" cy="1645920"/>
          </a:xfrm>
        </p:spPr>
        <p:txBody>
          <a:bodyPr>
            <a:normAutofit/>
          </a:bodyPr>
          <a:lstStyle>
            <a:lvl1pPr marL="0" indent="0" algn="l">
              <a:buNone/>
              <a:defRPr sz="2400">
                <a:solidFill>
                  <a:srgbClr val="000000"/>
                </a:solidFill>
                <a:latin typeface="+mj-lt"/>
              </a:defRPr>
            </a:lvl1pPr>
            <a:lvl2pPr marL="342884" indent="0" algn="ctr">
              <a:buNone/>
              <a:defRPr sz="2100"/>
            </a:lvl2pPr>
            <a:lvl3pPr marL="685766" indent="0" algn="ctr">
              <a:buNone/>
              <a:defRPr sz="1800"/>
            </a:lvl3pPr>
            <a:lvl4pPr marL="1028649" indent="0" algn="ctr">
              <a:buNone/>
              <a:defRPr sz="1500"/>
            </a:lvl4pPr>
            <a:lvl5pPr marL="1371532" indent="0" algn="ctr">
              <a:buNone/>
              <a:defRPr sz="1500"/>
            </a:lvl5pPr>
            <a:lvl6pPr marL="1714415" indent="0" algn="ctr">
              <a:buNone/>
              <a:defRPr sz="1500"/>
            </a:lvl6pPr>
            <a:lvl7pPr marL="2057297" indent="0" algn="ctr">
              <a:buNone/>
              <a:defRPr sz="1500"/>
            </a:lvl7pPr>
            <a:lvl8pPr marL="2400180" indent="0" algn="ctr">
              <a:buNone/>
              <a:defRPr sz="1500"/>
            </a:lvl8pPr>
            <a:lvl9pPr marL="2743064" indent="0" algn="ctr">
              <a:buNone/>
              <a:defRPr sz="1500"/>
            </a:lvl9pPr>
          </a:lstStyle>
          <a:p>
            <a:r>
              <a:rPr lang="en-US" dirty="0"/>
              <a:t>Subtitle</a:t>
            </a:r>
          </a:p>
        </p:txBody>
      </p:sp>
      <p:sp>
        <p:nvSpPr>
          <p:cNvPr id="7" name="Date Placeholder 6"/>
          <p:cNvSpPr>
            <a:spLocks noGrp="1"/>
          </p:cNvSpPr>
          <p:nvPr>
            <p:ph type="dt" sz="half" idx="10"/>
          </p:nvPr>
        </p:nvSpPr>
        <p:spPr/>
        <p:txBody>
          <a:bodyPr/>
          <a:lstStyle>
            <a:lvl1pPr>
              <a:defRPr>
                <a:solidFill>
                  <a:sysClr val="windowText" lastClr="000000">
                    <a:alpha val="80000"/>
                  </a:sysClr>
                </a:solidFill>
              </a:defRPr>
            </a:lvl1pPr>
          </a:lstStyle>
          <a:p>
            <a:fld id="{80CD980D-E288-6340-8B26-BF1BE8C050C6}" type="datetime1">
              <a:rPr lang="en-US" smtClean="0"/>
              <a:t>6/28/2017</a:t>
            </a:fld>
            <a:endParaRPr lang="en-US" dirty="0"/>
          </a:p>
        </p:txBody>
      </p:sp>
      <p:sp>
        <p:nvSpPr>
          <p:cNvPr id="8" name="Footer Placeholder 7"/>
          <p:cNvSpPr>
            <a:spLocks noGrp="1"/>
          </p:cNvSpPr>
          <p:nvPr>
            <p:ph type="ftr" sz="quarter" idx="11"/>
          </p:nvPr>
        </p:nvSpPr>
        <p:spPr/>
        <p:txBody>
          <a:bodyPr/>
          <a:lstStyle>
            <a:lvl1pPr>
              <a:defRPr>
                <a:solidFill>
                  <a:srgbClr val="000000">
                    <a:alpha val="80000"/>
                  </a:srgbClr>
                </a:solidFill>
              </a:defRPr>
            </a:lvl1pPr>
          </a:lstStyle>
          <a:p>
            <a:r>
              <a:rPr lang="en-US" dirty="0"/>
              <a:t>CEO Selection Confirmation</a:t>
            </a:r>
          </a:p>
        </p:txBody>
      </p:sp>
      <p:sp>
        <p:nvSpPr>
          <p:cNvPr id="10" name="Slide Number Placeholder 5"/>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06205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userDrawn="1"/>
        </p:nvSpPr>
        <p:spPr>
          <a:xfrm>
            <a:off x="0" y="4827908"/>
            <a:ext cx="9144000" cy="2204909"/>
          </a:xfrm>
          <a:prstGeom prst="rect">
            <a:avLst/>
          </a:prstGeom>
          <a:solidFill>
            <a:srgbClr val="2F3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86918" y="4915624"/>
            <a:ext cx="8085582" cy="613283"/>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4000" cy="4827902"/>
          </a:xfrm>
          <a:solidFill>
            <a:schemeClr val="tx1"/>
          </a:solidFill>
        </p:spPr>
        <p:txBody>
          <a:bodyPr anchor="t"/>
          <a:lstStyle>
            <a:lvl1pPr marL="0" indent="0" algn="ctr">
              <a:spcBef>
                <a:spcPts val="600"/>
              </a:spcBef>
              <a:buNone/>
              <a:defRPr sz="2400">
                <a:solidFill>
                  <a:schemeClr val="bg1"/>
                </a:solidFill>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507492" y="5406687"/>
            <a:ext cx="6922008" cy="533400"/>
          </a:xfrm>
        </p:spPr>
        <p:txBody>
          <a:bodyPr>
            <a:normAutofit/>
          </a:bodyPr>
          <a:lstStyle>
            <a:lvl1pPr marL="0" indent="0">
              <a:lnSpc>
                <a:spcPct val="90000"/>
              </a:lnSpc>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chemeClr val="tx1">
                    <a:alpha val="80000"/>
                  </a:schemeClr>
                </a:solidFill>
              </a:defRPr>
            </a:lvl1pPr>
          </a:lstStyle>
          <a:p>
            <a:fld id="{97BAC4FD-E28E-DF47-9BD9-AAC824686E5F}" type="datetime1">
              <a:rPr lang="en-US" smtClean="0"/>
              <a:t>6/28/2017</a:t>
            </a:fld>
            <a:endParaRPr lang="en-US" dirty="0"/>
          </a:p>
        </p:txBody>
      </p:sp>
      <p:sp>
        <p:nvSpPr>
          <p:cNvPr id="10" name="Footer Placeholder 9"/>
          <p:cNvSpPr>
            <a:spLocks noGrp="1"/>
          </p:cNvSpPr>
          <p:nvPr>
            <p:ph type="ftr" sz="quarter" idx="11"/>
          </p:nvPr>
        </p:nvSpPr>
        <p:spPr/>
        <p:txBody>
          <a:bodyPr/>
          <a:lstStyle>
            <a:lvl1pPr>
              <a:defRPr>
                <a:solidFill>
                  <a:schemeClr val="tx1">
                    <a:alpha val="80000"/>
                  </a:schemeClr>
                </a:solidFill>
              </a:defRPr>
            </a:lvl1pPr>
          </a:lstStyle>
          <a:p>
            <a:r>
              <a:rPr lang="en-US" dirty="0"/>
              <a:t>CEO Selection Confirmation</a:t>
            </a:r>
          </a:p>
        </p:txBody>
      </p:sp>
      <p:sp>
        <p:nvSpPr>
          <p:cNvPr id="11" name="Slide Number Placeholder 10"/>
          <p:cNvSpPr>
            <a:spLocks noGrp="1"/>
          </p:cNvSpPr>
          <p:nvPr>
            <p:ph type="sldNum" sz="quarter" idx="12"/>
          </p:nvPr>
        </p:nvSpPr>
        <p:spPr>
          <a:xfrm>
            <a:off x="6946422" y="5635778"/>
            <a:ext cx="2194560" cy="1397039"/>
          </a:xfrm>
        </p:spPr>
        <p:txBody>
          <a:bodyPr/>
          <a:lstStyle/>
          <a:p>
            <a:fld id="{4FAB73BC-B049-4115-A692-8D63A059BFB8}" type="slidenum">
              <a:rPr lang="en-US" dirty="0"/>
              <a:pPr/>
              <a:t>‹#›</a:t>
            </a:fld>
            <a:endParaRPr lang="en-US" dirty="0"/>
          </a:p>
        </p:txBody>
      </p:sp>
      <p:pic>
        <p:nvPicPr>
          <p:cNvPr id="14" name="Picture 13"/>
          <p:cNvPicPr>
            <a:picLocks noChangeAspect="1"/>
          </p:cNvPicPr>
          <p:nvPr userDrawn="1"/>
        </p:nvPicPr>
        <p:blipFill>
          <a:blip r:embed="rId2"/>
          <a:stretch>
            <a:fillRect/>
          </a:stretch>
        </p:blipFill>
        <p:spPr>
          <a:xfrm>
            <a:off x="4848838" y="5969099"/>
            <a:ext cx="1840382" cy="70408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12" name="Rectangle 11"/>
          <p:cNvSpPr/>
          <p:nvPr userDrawn="1"/>
        </p:nvSpPr>
        <p:spPr>
          <a:xfrm>
            <a:off x="0" y="-4162"/>
            <a:ext cx="9144000" cy="7063440"/>
          </a:xfrm>
          <a:prstGeom prst="rect">
            <a:avLst/>
          </a:prstGeom>
          <a:solidFill>
            <a:srgbClr val="2F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86918" y="4915624"/>
            <a:ext cx="8085582" cy="613283"/>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4162"/>
            <a:ext cx="9144000" cy="4827902"/>
          </a:xfrm>
          <a:solidFill>
            <a:srgbClr val="2F3F72"/>
          </a:solidFill>
        </p:spPr>
        <p:txBody>
          <a:bodyPr anchor="t"/>
          <a:lstStyle>
            <a:lvl1pPr marL="0" indent="0" algn="ctr">
              <a:spcBef>
                <a:spcPts val="600"/>
              </a:spcBef>
              <a:buNone/>
              <a:defRPr sz="2400">
                <a:solidFill>
                  <a:schemeClr val="tx1"/>
                </a:solidFill>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507492" y="5406687"/>
            <a:ext cx="6922008" cy="533400"/>
          </a:xfrm>
        </p:spPr>
        <p:txBody>
          <a:bodyPr>
            <a:normAutofit/>
          </a:bodyPr>
          <a:lstStyle>
            <a:lvl1pPr marL="0" indent="0">
              <a:lnSpc>
                <a:spcPct val="90000"/>
              </a:lnSpc>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chemeClr val="tx1">
                    <a:alpha val="80000"/>
                  </a:schemeClr>
                </a:solidFill>
              </a:defRPr>
            </a:lvl1pPr>
          </a:lstStyle>
          <a:p>
            <a:fld id="{3D523C7C-B265-754F-B480-A7E7BA681F92}" type="datetime1">
              <a:rPr lang="en-US" smtClean="0"/>
              <a:t>6/28/2017</a:t>
            </a:fld>
            <a:endParaRPr lang="en-US" dirty="0"/>
          </a:p>
        </p:txBody>
      </p:sp>
      <p:sp>
        <p:nvSpPr>
          <p:cNvPr id="10" name="Footer Placeholder 9"/>
          <p:cNvSpPr>
            <a:spLocks noGrp="1"/>
          </p:cNvSpPr>
          <p:nvPr>
            <p:ph type="ftr" sz="quarter" idx="11"/>
          </p:nvPr>
        </p:nvSpPr>
        <p:spPr/>
        <p:txBody>
          <a:bodyPr/>
          <a:lstStyle>
            <a:lvl1pPr>
              <a:defRPr>
                <a:solidFill>
                  <a:schemeClr val="tx1">
                    <a:alpha val="80000"/>
                  </a:schemeClr>
                </a:solidFill>
              </a:defRPr>
            </a:lvl1pPr>
          </a:lstStyle>
          <a:p>
            <a:r>
              <a:rPr lang="en-US" dirty="0"/>
              <a:t>CEO Selection Confirmation</a:t>
            </a:r>
          </a:p>
        </p:txBody>
      </p:sp>
      <p:sp>
        <p:nvSpPr>
          <p:cNvPr id="11" name="Slide Number Placeholder 10"/>
          <p:cNvSpPr>
            <a:spLocks noGrp="1"/>
          </p:cNvSpPr>
          <p:nvPr>
            <p:ph type="sldNum" sz="quarter" idx="12"/>
          </p:nvPr>
        </p:nvSpPr>
        <p:spPr>
          <a:xfrm>
            <a:off x="6932975" y="5662239"/>
            <a:ext cx="2194560" cy="1397039"/>
          </a:xfrm>
        </p:spPr>
        <p:txBody>
          <a:bodyPr/>
          <a:lstStyle/>
          <a:p>
            <a:fld id="{4FAB73BC-B049-4115-A692-8D63A059BFB8}" type="slidenum">
              <a:rPr lang="en-US" dirty="0"/>
              <a:pPr/>
              <a:t>‹#›</a:t>
            </a:fld>
            <a:endParaRPr lang="en-US" dirty="0"/>
          </a:p>
        </p:txBody>
      </p:sp>
      <p:pic>
        <p:nvPicPr>
          <p:cNvPr id="14" name="Picture 13"/>
          <p:cNvPicPr>
            <a:picLocks noChangeAspect="1"/>
          </p:cNvPicPr>
          <p:nvPr userDrawn="1"/>
        </p:nvPicPr>
        <p:blipFill>
          <a:blip r:embed="rId2"/>
          <a:stretch>
            <a:fillRect/>
          </a:stretch>
        </p:blipFill>
        <p:spPr>
          <a:xfrm>
            <a:off x="4848838" y="5969099"/>
            <a:ext cx="1840382" cy="704086"/>
          </a:xfrm>
          <a:prstGeom prst="rect">
            <a:avLst/>
          </a:prstGeom>
        </p:spPr>
      </p:pic>
    </p:spTree>
    <p:extLst>
      <p:ext uri="{BB962C8B-B14F-4D97-AF65-F5344CB8AC3E}">
        <p14:creationId xmlns:p14="http://schemas.microsoft.com/office/powerpoint/2010/main" val="84980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1C03E-3FAA-B949-A186-4B3E78F0B163}" type="datetime1">
              <a:rPr lang="en-US" smtClean="0"/>
              <a:t>6/28/2017</a:t>
            </a:fld>
            <a:endParaRPr lang="en-US" dirty="0"/>
          </a:p>
        </p:txBody>
      </p:sp>
      <p:sp>
        <p:nvSpPr>
          <p:cNvPr id="5" name="Footer Placeholder 4"/>
          <p:cNvSpPr>
            <a:spLocks noGrp="1"/>
          </p:cNvSpPr>
          <p:nvPr>
            <p:ph type="ftr" sz="quarter" idx="11"/>
          </p:nvPr>
        </p:nvSpPr>
        <p:spPr/>
        <p:txBody>
          <a:bodyPr/>
          <a:lstStyle/>
          <a:p>
            <a:r>
              <a:rPr lang="en-US" dirty="0"/>
              <a:t>CEO Selection Confirmation</a:t>
            </a:r>
          </a:p>
        </p:txBody>
      </p:sp>
      <p:sp>
        <p:nvSpPr>
          <p:cNvPr id="6" name="Slide Number Placeholder 5"/>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80"/>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157C6-9B78-CE40-ADDE-B5C725D063D7}" type="datetime1">
              <a:rPr lang="en-US" smtClean="0"/>
              <a:t>6/28/2017</a:t>
            </a:fld>
            <a:endParaRPr lang="en-US" dirty="0"/>
          </a:p>
        </p:txBody>
      </p:sp>
      <p:sp>
        <p:nvSpPr>
          <p:cNvPr id="5" name="Footer Placeholder 4"/>
          <p:cNvSpPr>
            <a:spLocks noGrp="1"/>
          </p:cNvSpPr>
          <p:nvPr>
            <p:ph type="ftr" sz="quarter" idx="11"/>
          </p:nvPr>
        </p:nvSpPr>
        <p:spPr/>
        <p:txBody>
          <a:bodyPr/>
          <a:lstStyle/>
          <a:p>
            <a:r>
              <a:rPr lang="en-US" dirty="0"/>
              <a:t>CEO Selection Confirmation</a:t>
            </a:r>
          </a:p>
        </p:txBody>
      </p:sp>
      <p:sp>
        <p:nvSpPr>
          <p:cNvPr id="6" name="Slide Number Placeholder 5"/>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628" y="767419"/>
            <a:ext cx="8085582" cy="3355848"/>
          </a:xfrm>
        </p:spPr>
        <p:txBody>
          <a:bodyPr anchor="b">
            <a:normAutofit/>
          </a:bodyPr>
          <a:lstStyle>
            <a:lvl1pPr>
              <a:lnSpc>
                <a:spcPct val="80000"/>
              </a:lnSpc>
              <a:defRPr sz="6600" b="0" baseline="0">
                <a:solidFill>
                  <a:srgbClr val="000000"/>
                </a:solidFill>
              </a:defRPr>
            </a:lvl1pPr>
          </a:lstStyle>
          <a:p>
            <a:r>
              <a:rPr lang="en-US" dirty="0"/>
              <a:t>Closing slide info</a:t>
            </a:r>
          </a:p>
        </p:txBody>
      </p:sp>
      <p:sp>
        <p:nvSpPr>
          <p:cNvPr id="3" name="Text Placeholder 2"/>
          <p:cNvSpPr>
            <a:spLocks noGrp="1"/>
          </p:cNvSpPr>
          <p:nvPr>
            <p:ph type="body" idx="1" hasCustomPrompt="1"/>
          </p:nvPr>
        </p:nvSpPr>
        <p:spPr>
          <a:xfrm>
            <a:off x="500634" y="4204209"/>
            <a:ext cx="6919722" cy="1645920"/>
          </a:xfrm>
        </p:spPr>
        <p:txBody>
          <a:bodyPr anchor="t">
            <a:normAutofit/>
          </a:bodyPr>
          <a:lstStyle>
            <a:lvl1pPr marL="0" indent="0">
              <a:buNone/>
              <a:defRPr sz="2400" baseline="0">
                <a:solidFill>
                  <a:srgbClr val="000000"/>
                </a:solidFill>
                <a:latin typeface="+mj-lt"/>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Contact info</a:t>
            </a:r>
          </a:p>
        </p:txBody>
      </p:sp>
      <p:sp>
        <p:nvSpPr>
          <p:cNvPr id="4" name="Date Placeholder 3"/>
          <p:cNvSpPr>
            <a:spLocks noGrp="1"/>
          </p:cNvSpPr>
          <p:nvPr>
            <p:ph type="dt" sz="half" idx="10"/>
          </p:nvPr>
        </p:nvSpPr>
        <p:spPr/>
        <p:txBody>
          <a:bodyPr/>
          <a:lstStyle>
            <a:lvl1pPr>
              <a:defRPr>
                <a:solidFill>
                  <a:srgbClr val="000000">
                    <a:alpha val="80000"/>
                  </a:srgbClr>
                </a:solidFill>
              </a:defRPr>
            </a:lvl1pPr>
          </a:lstStyle>
          <a:p>
            <a:fld id="{A4162D58-D177-3245-BED3-8BBC44914535}" type="datetime1">
              <a:rPr lang="en-US" smtClean="0"/>
              <a:t>6/28/2017</a:t>
            </a:fld>
            <a:endParaRPr lang="en-US" dirty="0"/>
          </a:p>
        </p:txBody>
      </p:sp>
      <p:sp>
        <p:nvSpPr>
          <p:cNvPr id="5" name="Footer Placeholder 4"/>
          <p:cNvSpPr>
            <a:spLocks noGrp="1"/>
          </p:cNvSpPr>
          <p:nvPr>
            <p:ph type="ftr" sz="quarter" idx="11"/>
          </p:nvPr>
        </p:nvSpPr>
        <p:spPr/>
        <p:txBody>
          <a:bodyPr/>
          <a:lstStyle>
            <a:lvl1pPr>
              <a:defRPr>
                <a:solidFill>
                  <a:srgbClr val="000000">
                    <a:alpha val="80000"/>
                  </a:srgbClr>
                </a:solidFill>
              </a:defRPr>
            </a:lvl1pPr>
          </a:lstStyle>
          <a:p>
            <a:r>
              <a:rPr lang="en-US" dirty="0"/>
              <a:t>CEO Selection Confirmation</a:t>
            </a:r>
          </a:p>
        </p:txBody>
      </p:sp>
      <p:sp>
        <p:nvSpPr>
          <p:cNvPr id="6" name="Slide Number Placeholder 5"/>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pic>
        <p:nvPicPr>
          <p:cNvPr id="9" name="Picture 8"/>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4495990" y="0"/>
            <a:ext cx="4637582" cy="6183442"/>
          </a:xfrm>
          <a:prstGeom prst="rect">
            <a:avLst/>
          </a:prstGeom>
        </p:spPr>
      </p:pic>
      <p:sp>
        <p:nvSpPr>
          <p:cNvPr id="8" name="TextBox 7"/>
          <p:cNvSpPr txBox="1"/>
          <p:nvPr userDrawn="1"/>
        </p:nvSpPr>
        <p:spPr>
          <a:xfrm>
            <a:off x="1637414" y="130201"/>
            <a:ext cx="7086600" cy="338554"/>
          </a:xfrm>
          <a:prstGeom prst="rect">
            <a:avLst/>
          </a:prstGeom>
          <a:noFill/>
        </p:spPr>
        <p:txBody>
          <a:bodyPr wrap="square" rtlCol="0">
            <a:spAutoFit/>
          </a:bodyPr>
          <a:lstStyle/>
          <a:p>
            <a:pPr algn="r"/>
            <a:r>
              <a:rPr lang="en-US" sz="1600" b="1" i="1" dirty="0">
                <a:solidFill>
                  <a:srgbClr val="000000"/>
                </a:solidFill>
              </a:rPr>
              <a:t>HIGHLY CONFIDENTIAL – NOT FOR DISTRIBUTION/PUBLICATION</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A5992B-A1BB-0D4A-931C-0C4E986BDF4B}" type="datetime1">
              <a:rPr lang="en-US" smtClean="0"/>
              <a:t>6/28/2017</a:t>
            </a:fld>
            <a:endParaRPr lang="en-US" dirty="0"/>
          </a:p>
        </p:txBody>
      </p:sp>
      <p:sp>
        <p:nvSpPr>
          <p:cNvPr id="5" name="Footer Placeholder 4"/>
          <p:cNvSpPr>
            <a:spLocks noGrp="1"/>
          </p:cNvSpPr>
          <p:nvPr>
            <p:ph type="ftr" sz="quarter" idx="11"/>
          </p:nvPr>
        </p:nvSpPr>
        <p:spPr/>
        <p:txBody>
          <a:bodyPr/>
          <a:lstStyle/>
          <a:p>
            <a:r>
              <a:rPr lang="en-US" dirty="0"/>
              <a:t>CEO Selection Confirmation</a:t>
            </a:r>
          </a:p>
        </p:txBody>
      </p:sp>
      <p:sp>
        <p:nvSpPr>
          <p:cNvPr id="6" name="Slide Number Placeholder 5"/>
          <p:cNvSpPr>
            <a:spLocks noGrp="1"/>
          </p:cNvSpPr>
          <p:nvPr>
            <p:ph type="sldNum" sz="quarter" idx="12"/>
          </p:nvPr>
        </p:nvSpPr>
        <p:spPr>
          <a:xfrm>
            <a:off x="6932975" y="5467762"/>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
        <p:nvSpPr>
          <p:cNvPr id="7" name="TextBox 6"/>
          <p:cNvSpPr txBox="1"/>
          <p:nvPr userDrawn="1"/>
        </p:nvSpPr>
        <p:spPr>
          <a:xfrm>
            <a:off x="1637414" y="130201"/>
            <a:ext cx="7086600" cy="338554"/>
          </a:xfrm>
          <a:prstGeom prst="rect">
            <a:avLst/>
          </a:prstGeom>
          <a:noFill/>
        </p:spPr>
        <p:txBody>
          <a:bodyPr wrap="square" rtlCol="0">
            <a:spAutoFit/>
          </a:bodyPr>
          <a:lstStyle/>
          <a:p>
            <a:pPr algn="r"/>
            <a:r>
              <a:rPr lang="en-US" sz="1600" b="1" i="1" dirty="0">
                <a:solidFill>
                  <a:srgbClr val="000000"/>
                </a:solidFill>
              </a:rPr>
              <a:t>HIGHLY CONFIDENTIAL – NOT FOR DISTRIBUTION/PUBLICATION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2760815"/>
            <a:ext cx="3497580" cy="30046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2760815"/>
            <a:ext cx="3497580" cy="30046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FD8897-EF50-2D40-B454-574F65712508}" type="datetime1">
              <a:rPr lang="en-US" smtClean="0"/>
              <a:t>6/28/2017</a:t>
            </a:fld>
            <a:endParaRPr lang="en-US" dirty="0"/>
          </a:p>
        </p:txBody>
      </p:sp>
      <p:sp>
        <p:nvSpPr>
          <p:cNvPr id="6" name="Footer Placeholder 5"/>
          <p:cNvSpPr>
            <a:spLocks noGrp="1"/>
          </p:cNvSpPr>
          <p:nvPr>
            <p:ph type="ftr" sz="quarter" idx="11"/>
          </p:nvPr>
        </p:nvSpPr>
        <p:spPr/>
        <p:txBody>
          <a:bodyPr/>
          <a:lstStyle/>
          <a:p>
            <a:r>
              <a:rPr lang="en-US" dirty="0"/>
              <a:t>CEO Selection Confirmation</a:t>
            </a:r>
          </a:p>
        </p:txBody>
      </p:sp>
      <p:sp>
        <p:nvSpPr>
          <p:cNvPr id="7" name="Slide Number Placeholder 6"/>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
        <p:nvSpPr>
          <p:cNvPr id="8" name="Text Placeholder 2"/>
          <p:cNvSpPr>
            <a:spLocks noGrp="1"/>
          </p:cNvSpPr>
          <p:nvPr>
            <p:ph type="body" idx="13"/>
          </p:nvPr>
        </p:nvSpPr>
        <p:spPr>
          <a:xfrm>
            <a:off x="507492" y="2040467"/>
            <a:ext cx="3497580" cy="723400"/>
          </a:xfrm>
        </p:spPr>
        <p:txBody>
          <a:bodyPr anchor="ctr">
            <a:normAutofit/>
          </a:bodyPr>
          <a:lstStyle>
            <a:lvl1pPr marL="0" indent="0">
              <a:buNone/>
              <a:defRPr sz="1650" b="0" cap="all" baseline="0">
                <a:solidFill>
                  <a:srgbClr val="000000"/>
                </a:solidFill>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9"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0" name="TextBox 9"/>
          <p:cNvSpPr txBox="1"/>
          <p:nvPr userDrawn="1"/>
        </p:nvSpPr>
        <p:spPr>
          <a:xfrm>
            <a:off x="1637414" y="130201"/>
            <a:ext cx="7086600" cy="338554"/>
          </a:xfrm>
          <a:prstGeom prst="rect">
            <a:avLst/>
          </a:prstGeom>
          <a:noFill/>
        </p:spPr>
        <p:txBody>
          <a:bodyPr wrap="square" rtlCol="0">
            <a:spAutoFit/>
          </a:bodyPr>
          <a:lstStyle/>
          <a:p>
            <a:pPr algn="r"/>
            <a:r>
              <a:rPr lang="en-US" sz="1600" b="1" i="1" dirty="0">
                <a:solidFill>
                  <a:srgbClr val="000000"/>
                </a:solidFill>
              </a:rPr>
              <a:t>HIGHLY CONFIDENTIAL – NOT FOR DISTRIBUTION/PUBLICATION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F3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alpha val="80000"/>
                  </a:schemeClr>
                </a:solidFill>
              </a:defRPr>
            </a:lvl1pPr>
          </a:lstStyle>
          <a:p>
            <a:fld id="{E256FD80-593B-E440-93A2-F47AAF98AD7E}" type="datetime1">
              <a:rPr lang="en-US" smtClean="0"/>
              <a:t>6/28/2017</a:t>
            </a:fld>
            <a:endParaRPr lang="en-US" dirty="0"/>
          </a:p>
        </p:txBody>
      </p:sp>
      <p:sp>
        <p:nvSpPr>
          <p:cNvPr id="4" name="Footer Placeholder 3"/>
          <p:cNvSpPr>
            <a:spLocks noGrp="1"/>
          </p:cNvSpPr>
          <p:nvPr>
            <p:ph type="ftr" sz="quarter" idx="11"/>
          </p:nvPr>
        </p:nvSpPr>
        <p:spPr/>
        <p:txBody>
          <a:bodyPr/>
          <a:lstStyle>
            <a:lvl1pPr>
              <a:defRPr>
                <a:solidFill>
                  <a:schemeClr val="tx1">
                    <a:alpha val="80000"/>
                  </a:schemeClr>
                </a:solidFill>
              </a:defRPr>
            </a:lvl1pPr>
          </a:lstStyle>
          <a:p>
            <a:r>
              <a:rPr lang="en-US" dirty="0"/>
              <a:t>CEO Selection Confirmation</a:t>
            </a:r>
          </a:p>
        </p:txBody>
      </p:sp>
      <p:sp>
        <p:nvSpPr>
          <p:cNvPr id="5" name="Slide Number Placeholder 4"/>
          <p:cNvSpPr>
            <a:spLocks noGrp="1"/>
          </p:cNvSpPr>
          <p:nvPr>
            <p:ph type="sldNum" sz="quarter" idx="12"/>
          </p:nvPr>
        </p:nvSpPr>
        <p:spPr>
          <a:xfrm>
            <a:off x="6946422" y="5467762"/>
            <a:ext cx="2194560" cy="1397039"/>
          </a:xfrm>
        </p:spPr>
        <p:txBody>
          <a:bodyPr/>
          <a:lstStyle>
            <a:lvl1pPr>
              <a:defRPr>
                <a:solidFill>
                  <a:schemeClr val="tx1">
                    <a:alpha val="20000"/>
                  </a:schemeClr>
                </a:solidFill>
              </a:defRPr>
            </a:lvl1pPr>
          </a:lstStyle>
          <a:p>
            <a:fld id="{4FAB73BC-B049-4115-A692-8D63A059BFB8}" type="slidenum">
              <a:rPr lang="en-US" smtClean="0"/>
              <a:pPr/>
              <a:t>‹#›</a:t>
            </a:fld>
            <a:endParaRPr lang="en-US" dirty="0"/>
          </a:p>
        </p:txBody>
      </p:sp>
      <p:sp>
        <p:nvSpPr>
          <p:cNvPr id="8" name="Content Placeholder 2"/>
          <p:cNvSpPr>
            <a:spLocks noGrp="1"/>
          </p:cNvSpPr>
          <p:nvPr>
            <p:ph idx="1"/>
          </p:nvPr>
        </p:nvSpPr>
        <p:spPr>
          <a:xfrm>
            <a:off x="507492" y="2011680"/>
            <a:ext cx="8065294" cy="37661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3116358" y="6185647"/>
            <a:ext cx="184731" cy="300082"/>
          </a:xfrm>
          <a:prstGeom prst="rect">
            <a:avLst/>
          </a:prstGeom>
          <a:noFill/>
        </p:spPr>
        <p:txBody>
          <a:bodyPr wrap="none" rtlCol="0">
            <a:spAutoFit/>
          </a:bodyPr>
          <a:lstStyle/>
          <a:p>
            <a:endParaRPr lang="en-US" sz="1350" dirty="0"/>
          </a:p>
        </p:txBody>
      </p:sp>
      <p:pic>
        <p:nvPicPr>
          <p:cNvPr id="11" name="Picture 10"/>
          <p:cNvPicPr>
            <a:picLocks noChangeAspect="1"/>
          </p:cNvPicPr>
          <p:nvPr userDrawn="1"/>
        </p:nvPicPr>
        <p:blipFill>
          <a:blip r:embed="rId2"/>
          <a:stretch>
            <a:fillRect/>
          </a:stretch>
        </p:blipFill>
        <p:spPr>
          <a:xfrm>
            <a:off x="4848838" y="5969099"/>
            <a:ext cx="1840382" cy="704086"/>
          </a:xfrm>
          <a:prstGeom prst="rect">
            <a:avLst/>
          </a:prstGeom>
        </p:spPr>
      </p:pic>
      <p:sp>
        <p:nvSpPr>
          <p:cNvPr id="10" name="TextBox 9"/>
          <p:cNvSpPr txBox="1"/>
          <p:nvPr userDrawn="1"/>
        </p:nvSpPr>
        <p:spPr>
          <a:xfrm>
            <a:off x="1637414" y="130201"/>
            <a:ext cx="7086600" cy="338554"/>
          </a:xfrm>
          <a:prstGeom prst="rect">
            <a:avLst/>
          </a:prstGeom>
          <a:noFill/>
        </p:spPr>
        <p:txBody>
          <a:bodyPr wrap="square" rtlCol="0">
            <a:spAutoFit/>
          </a:bodyPr>
          <a:lstStyle/>
          <a:p>
            <a:pPr algn="r"/>
            <a:r>
              <a:rPr lang="en-US" sz="1600" b="1" i="1" dirty="0"/>
              <a:t>HIGHLY CONFIDENTIAL – NOT FOR DISTRIBUTION/PUBLICATION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solidFill>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753089"/>
            <a:ext cx="3497580" cy="3053227"/>
          </a:xfr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solidFill>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750995"/>
            <a:ext cx="3497580" cy="3055321"/>
          </a:xfr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8"/>
          <p:cNvSpPr>
            <a:spLocks noGrp="1"/>
          </p:cNvSpPr>
          <p:nvPr>
            <p:ph type="sldNum" sz="quarter" idx="12"/>
          </p:nvPr>
        </p:nvSpPr>
        <p:spPr>
          <a:xfrm>
            <a:off x="6946422" y="5460961"/>
            <a:ext cx="2194560" cy="1397039"/>
          </a:xfrm>
        </p:spPr>
        <p:txBody>
          <a:bodyPr/>
          <a:lstStyle>
            <a:lvl1pPr>
              <a:defRPr>
                <a:solidFill>
                  <a:schemeClr val="tx1">
                    <a:alpha val="20000"/>
                  </a:schemeClr>
                </a:solidFill>
              </a:defRPr>
            </a:lvl1pPr>
          </a:lstStyle>
          <a:p>
            <a:fld id="{4FAB73BC-B049-4115-A692-8D63A059BFB8}" type="slidenum">
              <a:rPr lang="en-US" smtClean="0"/>
              <a:pPr/>
              <a:t>‹#›</a:t>
            </a:fld>
            <a:endParaRPr lang="en-US" dirty="0"/>
          </a:p>
        </p:txBody>
      </p:sp>
      <p:sp>
        <p:nvSpPr>
          <p:cNvPr id="17" name="Date Placeholder 6"/>
          <p:cNvSpPr>
            <a:spLocks noGrp="1"/>
          </p:cNvSpPr>
          <p:nvPr>
            <p:ph type="dt" sz="half" idx="10"/>
          </p:nvPr>
        </p:nvSpPr>
        <p:spPr>
          <a:xfrm>
            <a:off x="514350" y="6412447"/>
            <a:ext cx="3086100" cy="228600"/>
          </a:xfrm>
        </p:spPr>
        <p:txBody>
          <a:bodyPr/>
          <a:lstStyle>
            <a:lvl1pPr>
              <a:defRPr>
                <a:solidFill>
                  <a:schemeClr val="tx1">
                    <a:alpha val="80000"/>
                  </a:schemeClr>
                </a:solidFill>
              </a:defRPr>
            </a:lvl1pPr>
          </a:lstStyle>
          <a:p>
            <a:fld id="{48C9FA58-A634-3D41-9D3C-C9CC8E66C3E5}" type="datetime1">
              <a:rPr lang="en-US" smtClean="0"/>
              <a:t>6/28/2017</a:t>
            </a:fld>
            <a:endParaRPr lang="en-US" dirty="0"/>
          </a:p>
        </p:txBody>
      </p:sp>
      <p:sp>
        <p:nvSpPr>
          <p:cNvPr id="18" name="Footer Placeholder 7"/>
          <p:cNvSpPr>
            <a:spLocks noGrp="1"/>
          </p:cNvSpPr>
          <p:nvPr>
            <p:ph type="ftr" sz="quarter" idx="11"/>
          </p:nvPr>
        </p:nvSpPr>
        <p:spPr>
          <a:xfrm>
            <a:off x="514350" y="6554697"/>
            <a:ext cx="3771900" cy="228600"/>
          </a:xfrm>
        </p:spPr>
        <p:txBody>
          <a:bodyPr/>
          <a:lstStyle>
            <a:lvl1pPr>
              <a:defRPr>
                <a:solidFill>
                  <a:schemeClr val="tx1">
                    <a:alpha val="80000"/>
                  </a:schemeClr>
                </a:solidFill>
              </a:defRPr>
            </a:lvl1pPr>
          </a:lstStyle>
          <a:p>
            <a:r>
              <a:rPr lang="en-US" dirty="0"/>
              <a:t>CEO Selection Confirmation</a:t>
            </a:r>
          </a:p>
        </p:txBody>
      </p:sp>
      <p:sp>
        <p:nvSpPr>
          <p:cNvPr id="2" name="Rectangle 1"/>
          <p:cNvSpPr/>
          <p:nvPr userDrawn="1"/>
        </p:nvSpPr>
        <p:spPr>
          <a:xfrm>
            <a:off x="4652682" y="5889812"/>
            <a:ext cx="2191871" cy="941294"/>
          </a:xfrm>
          <a:prstGeom prst="rect">
            <a:avLst/>
          </a:prstGeom>
          <a:solidFill>
            <a:srgbClr val="2F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2"/>
          <a:stretch>
            <a:fillRect/>
          </a:stretch>
        </p:blipFill>
        <p:spPr>
          <a:xfrm>
            <a:off x="4848838" y="5969099"/>
            <a:ext cx="1840382" cy="704086"/>
          </a:xfrm>
          <a:prstGeom prst="rect">
            <a:avLst/>
          </a:prstGeom>
        </p:spPr>
      </p:pic>
      <p:sp>
        <p:nvSpPr>
          <p:cNvPr id="12" name="TextBox 11"/>
          <p:cNvSpPr txBox="1"/>
          <p:nvPr userDrawn="1"/>
        </p:nvSpPr>
        <p:spPr>
          <a:xfrm>
            <a:off x="1637414" y="130201"/>
            <a:ext cx="7086600" cy="338554"/>
          </a:xfrm>
          <a:prstGeom prst="rect">
            <a:avLst/>
          </a:prstGeom>
          <a:noFill/>
        </p:spPr>
        <p:txBody>
          <a:bodyPr wrap="square" rtlCol="0">
            <a:spAutoFit/>
          </a:bodyPr>
          <a:lstStyle/>
          <a:p>
            <a:pPr algn="r"/>
            <a:r>
              <a:rPr lang="en-US" sz="1600" b="1" i="1" dirty="0"/>
              <a:t>HIGHLY CONFIDENTIAL – NOT FOR DISTRIBUTION/PUBLICATION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542282"/>
            <a:ext cx="3429000" cy="5168353"/>
          </a:xfrm>
          <a:prstGeom prst="rect">
            <a:avLst/>
          </a:prstGeom>
          <a:solidFill>
            <a:srgbClr val="2F3F7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766" rtl="0" eaLnBrk="1" fontAlgn="auto" latinLnBrk="0" hangingPunct="1">
              <a:lnSpc>
                <a:spcPct val="100000"/>
              </a:lnSpc>
              <a:spcBef>
                <a:spcPts val="900"/>
              </a:spcBef>
              <a:spcAft>
                <a:spcPts val="0"/>
              </a:spcAft>
              <a:buClrTx/>
              <a:buSzTx/>
              <a:buFontTx/>
              <a:buNone/>
              <a:tabLst/>
              <a:defRPr sz="13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marL="0" marR="0" lvl="0" indent="0" algn="l" defTabSz="685766"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9940409-D2BE-DD43-8F6C-EF56452F4227}" type="datetime1">
              <a:rPr lang="en-US" smtClean="0"/>
              <a:t>6/28/2017</a:t>
            </a:fld>
            <a:endParaRPr lang="en-US" dirty="0"/>
          </a:p>
        </p:txBody>
      </p:sp>
      <p:sp>
        <p:nvSpPr>
          <p:cNvPr id="6" name="Footer Placeholder 5"/>
          <p:cNvSpPr>
            <a:spLocks noGrp="1"/>
          </p:cNvSpPr>
          <p:nvPr>
            <p:ph type="ftr" sz="quarter" idx="11"/>
          </p:nvPr>
        </p:nvSpPr>
        <p:spPr/>
        <p:txBody>
          <a:bodyPr/>
          <a:lstStyle/>
          <a:p>
            <a:r>
              <a:rPr lang="en-US" dirty="0"/>
              <a:t>CEO Selection Confirmation</a:t>
            </a:r>
          </a:p>
        </p:txBody>
      </p:sp>
      <p:sp>
        <p:nvSpPr>
          <p:cNvPr id="10" name="Slide Number Placeholder 3"/>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8B727-4424-2C46-A80A-F45977AE7AB2}" type="datetime1">
              <a:rPr lang="en-US" smtClean="0"/>
              <a:t>6/28/2017</a:t>
            </a:fld>
            <a:endParaRPr lang="en-US" dirty="0"/>
          </a:p>
        </p:txBody>
      </p:sp>
      <p:sp>
        <p:nvSpPr>
          <p:cNvPr id="3" name="Footer Placeholder 2"/>
          <p:cNvSpPr>
            <a:spLocks noGrp="1"/>
          </p:cNvSpPr>
          <p:nvPr>
            <p:ph type="ftr" sz="quarter" idx="11"/>
          </p:nvPr>
        </p:nvSpPr>
        <p:spPr/>
        <p:txBody>
          <a:bodyPr/>
          <a:lstStyle/>
          <a:p>
            <a:r>
              <a:rPr lang="en-US" dirty="0"/>
              <a:t>CEO Selection Confirmation</a:t>
            </a:r>
          </a:p>
        </p:txBody>
      </p:sp>
      <p:sp>
        <p:nvSpPr>
          <p:cNvPr id="4" name="Slide Number Placeholder 3"/>
          <p:cNvSpPr>
            <a:spLocks noGrp="1"/>
          </p:cNvSpPr>
          <p:nvPr>
            <p:ph type="sldNum" sz="quarter" idx="12"/>
          </p:nvPr>
        </p:nvSpPr>
        <p:spPr>
          <a:xfrm>
            <a:off x="6946422" y="5460961"/>
            <a:ext cx="2194560" cy="1397039"/>
          </a:xfrm>
        </p:spPr>
        <p:txBody>
          <a:bodyPr/>
          <a:lstStyle>
            <a:lvl1pPr>
              <a:defRPr>
                <a:solidFill>
                  <a:srgbClr val="000000">
                    <a:alpha val="20000"/>
                  </a:srgbClr>
                </a:solidFill>
              </a:defRPr>
            </a:lvl1pPr>
          </a:lstStyle>
          <a:p>
            <a:fld id="{4FAB73BC-B049-4115-A692-8D63A059BFB8}" type="slidenum">
              <a:rPr lang="en-US" smtClean="0"/>
              <a:pPr/>
              <a:t>‹#›</a:t>
            </a:fld>
            <a:endParaRPr lang="en-US" dirty="0"/>
          </a:p>
        </p:txBody>
      </p:sp>
      <p:sp>
        <p:nvSpPr>
          <p:cNvPr id="5" name="Title 1"/>
          <p:cNvSpPr>
            <a:spLocks noGrp="1"/>
          </p:cNvSpPr>
          <p:nvPr>
            <p:ph type="title"/>
          </p:nvPr>
        </p:nvSpPr>
        <p:spPr>
          <a:xfrm>
            <a:off x="486918" y="4915624"/>
            <a:ext cx="8085582" cy="613283"/>
          </a:xfrm>
        </p:spPr>
        <p:txBody>
          <a:bodyPr anchor="b">
            <a:normAutofit/>
          </a:bodyPr>
          <a:lstStyle>
            <a:lvl1pPr>
              <a:defRPr sz="2400" b="0">
                <a:solidFill>
                  <a:srgbClr val="000000"/>
                </a:solidFill>
              </a:defRPr>
            </a:lvl1pPr>
          </a:lstStyle>
          <a:p>
            <a:r>
              <a:rPr lang="en-US"/>
              <a:t>Click to edit Master title style</a:t>
            </a:r>
            <a:endParaRPr lang="en-US" dirty="0"/>
          </a:p>
        </p:txBody>
      </p:sp>
      <p:sp useBgFill="1">
        <p:nvSpPr>
          <p:cNvPr id="6" name="Picture Placeholder 2"/>
          <p:cNvSpPr>
            <a:spLocks noGrp="1" noChangeAspect="1"/>
          </p:cNvSpPr>
          <p:nvPr>
            <p:ph type="pic" idx="1"/>
          </p:nvPr>
        </p:nvSpPr>
        <p:spPr>
          <a:xfrm>
            <a:off x="0" y="1"/>
            <a:ext cx="9144000" cy="4827902"/>
          </a:xfrm>
        </p:spPr>
        <p:txBody>
          <a:bodyPr anchor="t"/>
          <a:lstStyle>
            <a:lvl1pPr marL="0" indent="0" algn="ctr">
              <a:spcBef>
                <a:spcPts val="600"/>
              </a:spcBef>
              <a:buNone/>
              <a:defRPr sz="2400">
                <a:solidFill>
                  <a:srgbClr val="2F3F72"/>
                </a:solidFill>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Drag picture to placeholder or click icon to add</a:t>
            </a:r>
          </a:p>
        </p:txBody>
      </p:sp>
      <p:sp>
        <p:nvSpPr>
          <p:cNvPr id="7" name="Text Placeholder 3"/>
          <p:cNvSpPr>
            <a:spLocks noGrp="1"/>
          </p:cNvSpPr>
          <p:nvPr>
            <p:ph type="body" sz="half" idx="2"/>
          </p:nvPr>
        </p:nvSpPr>
        <p:spPr>
          <a:xfrm>
            <a:off x="507492" y="5406687"/>
            <a:ext cx="6922008" cy="533400"/>
          </a:xfrm>
        </p:spPr>
        <p:txBody>
          <a:bodyPr>
            <a:normAutofit/>
          </a:bodyPr>
          <a:lstStyle>
            <a:lvl1pPr marL="0" indent="0">
              <a:lnSpc>
                <a:spcPct val="90000"/>
              </a:lnSpc>
              <a:buNone/>
              <a:defRPr sz="1050">
                <a:solidFill>
                  <a:srgbClr val="000000"/>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21"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rgbClr val="000000">
                    <a:alpha val="80000"/>
                  </a:srgbClr>
                </a:solidFill>
              </a:defRPr>
            </a:lvl1pPr>
          </a:lstStyle>
          <a:p>
            <a:fld id="{E7D1A706-6634-E046-AEBA-CF5C520F47AA}" type="datetime1">
              <a:rPr lang="en-US" smtClean="0"/>
              <a:t>6/28/2017</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rgbClr val="000000">
                    <a:alpha val="80000"/>
                  </a:srgbClr>
                </a:solidFill>
              </a:defRPr>
            </a:lvl1pPr>
          </a:lstStyle>
          <a:p>
            <a:r>
              <a:rPr lang="en-US" dirty="0"/>
              <a:t>CEO Selection Confirmation</a:t>
            </a:r>
          </a:p>
        </p:txBody>
      </p:sp>
      <p:sp>
        <p:nvSpPr>
          <p:cNvPr id="6" name="Slide Number Placeholder 5"/>
          <p:cNvSpPr>
            <a:spLocks noGrp="1"/>
          </p:cNvSpPr>
          <p:nvPr>
            <p:ph type="sldNum" sz="quarter" idx="4"/>
          </p:nvPr>
        </p:nvSpPr>
        <p:spPr>
          <a:xfrm>
            <a:off x="6959812" y="5460961"/>
            <a:ext cx="2194560" cy="139703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4" r:id="rId1"/>
    <p:sldLayoutId id="2147483843" r:id="rId2"/>
    <p:sldLayoutId id="2147483853" r:id="rId3"/>
    <p:sldLayoutId id="2147483842" r:id="rId4"/>
    <p:sldLayoutId id="2147483844" r:id="rId5"/>
    <p:sldLayoutId id="2147483846" r:id="rId6"/>
    <p:sldLayoutId id="2147483845" r:id="rId7"/>
    <p:sldLayoutId id="2147483848" r:id="rId8"/>
    <p:sldLayoutId id="2147483847" r:id="rId9"/>
    <p:sldLayoutId id="2147483849" r:id="rId10"/>
    <p:sldLayoutId id="2147483852" r:id="rId11"/>
    <p:sldLayoutId id="2147483850" r:id="rId12"/>
    <p:sldLayoutId id="2147483851" r:id="rId13"/>
  </p:sldLayoutIdLst>
  <p:hf sldNum="0" hdr="0"/>
  <p:txStyles>
    <p:titleStyle>
      <a:lvl1pPr algn="l" defTabSz="685766" rtl="0" eaLnBrk="1" latinLnBrk="0" hangingPunct="1">
        <a:lnSpc>
          <a:spcPct val="85000"/>
        </a:lnSpc>
        <a:spcBef>
          <a:spcPct val="0"/>
        </a:spcBef>
        <a:buNone/>
        <a:defRPr sz="4050" kern="1200" spc="-90" baseline="0">
          <a:solidFill>
            <a:srgbClr val="000000"/>
          </a:solidFill>
          <a:latin typeface="+mj-lt"/>
          <a:ea typeface="+mj-ea"/>
          <a:cs typeface="+mj-cs"/>
        </a:defRPr>
      </a:lvl1pPr>
    </p:titleStyle>
    <p:bodyStyle>
      <a:lvl1pPr marL="68577" indent="-68577" algn="l" defTabSz="685766" rtl="0" eaLnBrk="1" latinLnBrk="0" hangingPunct="1">
        <a:lnSpc>
          <a:spcPct val="85000"/>
        </a:lnSpc>
        <a:spcBef>
          <a:spcPts val="975"/>
        </a:spcBef>
        <a:buFont typeface="Arial" pitchFamily="34" charset="0"/>
        <a:buChar char=" "/>
        <a:defRPr sz="1800" kern="1200">
          <a:solidFill>
            <a:srgbClr val="000000"/>
          </a:solidFill>
          <a:latin typeface="+mn-lt"/>
          <a:ea typeface="+mn-ea"/>
          <a:cs typeface="+mn-cs"/>
        </a:defRPr>
      </a:lvl1pPr>
      <a:lvl2pPr marL="260591" indent="-257162" algn="l" defTabSz="685766" rtl="0" eaLnBrk="1" latinLnBrk="0" hangingPunct="1">
        <a:lnSpc>
          <a:spcPct val="85000"/>
        </a:lnSpc>
        <a:spcBef>
          <a:spcPts val="450"/>
        </a:spcBef>
        <a:buFont typeface="Arial" pitchFamily="34" charset="0"/>
        <a:buChar char=" "/>
        <a:defRPr sz="1800" kern="1200">
          <a:solidFill>
            <a:srgbClr val="000000"/>
          </a:solidFill>
          <a:latin typeface="+mn-lt"/>
          <a:ea typeface="+mn-ea"/>
          <a:cs typeface="+mn-cs"/>
        </a:defRPr>
      </a:lvl2pPr>
      <a:lvl3pPr marL="411460" indent="-411460" algn="l" defTabSz="685766" rtl="0" eaLnBrk="1" latinLnBrk="0" hangingPunct="1">
        <a:lnSpc>
          <a:spcPct val="85000"/>
        </a:lnSpc>
        <a:spcBef>
          <a:spcPts val="450"/>
        </a:spcBef>
        <a:buFont typeface="Arial" pitchFamily="34" charset="0"/>
        <a:buChar char=" "/>
        <a:defRPr sz="1500" i="1" kern="1200">
          <a:solidFill>
            <a:srgbClr val="000000"/>
          </a:solidFill>
          <a:latin typeface="+mn-lt"/>
          <a:ea typeface="+mn-ea"/>
          <a:cs typeface="+mn-cs"/>
        </a:defRPr>
      </a:lvl3pPr>
      <a:lvl4pPr marL="617189" indent="-617189" algn="l" defTabSz="685766" rtl="0" eaLnBrk="1" latinLnBrk="0" hangingPunct="1">
        <a:lnSpc>
          <a:spcPct val="85000"/>
        </a:lnSpc>
        <a:spcBef>
          <a:spcPts val="450"/>
        </a:spcBef>
        <a:buFont typeface="Arial" pitchFamily="34" charset="0"/>
        <a:buChar char=" "/>
        <a:defRPr sz="1350" kern="1200">
          <a:solidFill>
            <a:srgbClr val="000000"/>
          </a:solidFill>
          <a:latin typeface="+mn-lt"/>
          <a:ea typeface="+mn-ea"/>
          <a:cs typeface="+mn-cs"/>
        </a:defRPr>
      </a:lvl4pPr>
      <a:lvl5pPr marL="822920" indent="-822920" algn="l" defTabSz="685766" rtl="0" eaLnBrk="1" latinLnBrk="0" hangingPunct="1">
        <a:lnSpc>
          <a:spcPct val="85000"/>
        </a:lnSpc>
        <a:spcBef>
          <a:spcPts val="450"/>
        </a:spcBef>
        <a:buFont typeface="Arial" pitchFamily="34" charset="0"/>
        <a:buChar char=" "/>
        <a:defRPr sz="1350" kern="1200">
          <a:solidFill>
            <a:srgbClr val="000000"/>
          </a:solidFill>
          <a:latin typeface="+mn-lt"/>
          <a:ea typeface="+mn-ea"/>
          <a:cs typeface="+mn-cs"/>
        </a:defRPr>
      </a:lvl5pPr>
      <a:lvl6pPr marL="899956"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49948"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199940"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49933"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psycnet.apa.org/index.cfm?fa=search.searchResults&amp;latSearchType=a&amp;term=Abrams,%20Alan%20M." TargetMode="External"/><Relationship Id="rId2" Type="http://schemas.openxmlformats.org/officeDocument/2006/relationships/hyperlink" Target="http://www.huffingtonpost.com/hannah-loesch/ap-psychology-class_b_4418571.html" TargetMode="External"/><Relationship Id="rId1" Type="http://schemas.openxmlformats.org/officeDocument/2006/relationships/slideLayout" Target="../slideLayouts/slideLayout1.xml"/><Relationship Id="rId5" Type="http://schemas.openxmlformats.org/officeDocument/2006/relationships/hyperlink" Target="http://psycnet.apa.org/doi/10.1037/h0024464" TargetMode="External"/><Relationship Id="rId4" Type="http://schemas.openxmlformats.org/officeDocument/2006/relationships/hyperlink" Target="http://psycnet.apa.org/index.cfm?fa=search.searchResults&amp;latSearchType=a&amp;term=Stanley,%20Julian%20C."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ntonioepuente.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clinicalneuropsychology@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extLst>
              <p:ext uri="{D42A27DB-BD31-4B8C-83A1-F6EECF244321}">
                <p14:modId xmlns:p14="http://schemas.microsoft.com/office/powerpoint/2010/main" val="3908939834"/>
              </p:ext>
            </p:extLst>
          </p:nvPr>
        </p:nvSpPr>
        <p:spPr>
          <a:xfrm>
            <a:off x="569343" y="1789844"/>
            <a:ext cx="8298610" cy="1576811"/>
          </a:xfrm>
          <a:prstGeom prst="rect">
            <a:avLst/>
          </a:prstGeom>
        </p:spPr>
        <p:txBody>
          <a:bodyPr anchor="t">
            <a:noAutofit/>
          </a:bodyPr>
          <a:lstStyle>
            <a:lvl1pPr algn="l" defTabSz="685766" rtl="0" eaLnBrk="1" latinLnBrk="0" hangingPunct="1">
              <a:lnSpc>
                <a:spcPct val="85000"/>
              </a:lnSpc>
              <a:spcBef>
                <a:spcPct val="0"/>
              </a:spcBef>
              <a:buNone/>
              <a:defRPr sz="4050" kern="1200" spc="-90" baseline="0">
                <a:solidFill>
                  <a:srgbClr val="000000"/>
                </a:solidFill>
                <a:latin typeface="+mj-lt"/>
                <a:ea typeface="+mj-ea"/>
                <a:cs typeface="+mj-cs"/>
              </a:defRPr>
            </a:lvl1pPr>
          </a:lstStyle>
          <a:p>
            <a:pPr algn="ctr"/>
            <a:r>
              <a:rPr lang="en-US" sz="5000" dirty="0">
                <a:latin typeface="Times New Roman" panose="02020603050405020304" pitchFamily="18" charset="0"/>
                <a:cs typeface="Times New Roman" panose="02020603050405020304" pitchFamily="18" charset="0"/>
              </a:rPr>
              <a:t>High School Psychology: Why is it important?</a:t>
            </a:r>
          </a:p>
        </p:txBody>
      </p:sp>
      <p:sp>
        <p:nvSpPr>
          <p:cNvPr id="4" name="Subtitle 2"/>
          <p:cNvSpPr txBox="1">
            <a:spLocks/>
          </p:cNvSpPr>
          <p:nvPr/>
        </p:nvSpPr>
        <p:spPr>
          <a:xfrm>
            <a:off x="1165767" y="3366655"/>
            <a:ext cx="6757416" cy="1678075"/>
          </a:xfrm>
          <a:prstGeom prst="rect">
            <a:avLst/>
          </a:prstGeom>
        </p:spPr>
        <p:txBody>
          <a:bodyPr>
            <a:noAutofit/>
          </a:bodyPr>
          <a:lstStyle>
            <a:lvl1pPr marL="68577" indent="-68577" algn="l" defTabSz="685766" rtl="0" eaLnBrk="1" latinLnBrk="0" hangingPunct="1">
              <a:lnSpc>
                <a:spcPct val="85000"/>
              </a:lnSpc>
              <a:spcBef>
                <a:spcPts val="975"/>
              </a:spcBef>
              <a:buFont typeface="Arial" pitchFamily="34" charset="0"/>
              <a:buChar char=" "/>
              <a:defRPr sz="1800" kern="1200">
                <a:solidFill>
                  <a:srgbClr val="000000"/>
                </a:solidFill>
                <a:latin typeface="+mn-lt"/>
                <a:ea typeface="+mn-ea"/>
                <a:cs typeface="+mn-cs"/>
              </a:defRPr>
            </a:lvl1pPr>
            <a:lvl2pPr marL="260591" indent="-257162" algn="l" defTabSz="685766" rtl="0" eaLnBrk="1" latinLnBrk="0" hangingPunct="1">
              <a:lnSpc>
                <a:spcPct val="85000"/>
              </a:lnSpc>
              <a:spcBef>
                <a:spcPts val="450"/>
              </a:spcBef>
              <a:buFont typeface="Arial" pitchFamily="34" charset="0"/>
              <a:buChar char=" "/>
              <a:defRPr sz="1800" kern="1200">
                <a:solidFill>
                  <a:srgbClr val="000000"/>
                </a:solidFill>
                <a:latin typeface="+mn-lt"/>
                <a:ea typeface="+mn-ea"/>
                <a:cs typeface="+mn-cs"/>
              </a:defRPr>
            </a:lvl2pPr>
            <a:lvl3pPr marL="411460" indent="-411460" algn="l" defTabSz="685766" rtl="0" eaLnBrk="1" latinLnBrk="0" hangingPunct="1">
              <a:lnSpc>
                <a:spcPct val="85000"/>
              </a:lnSpc>
              <a:spcBef>
                <a:spcPts val="450"/>
              </a:spcBef>
              <a:buFont typeface="Arial" pitchFamily="34" charset="0"/>
              <a:buChar char=" "/>
              <a:defRPr sz="1500" i="1" kern="1200">
                <a:solidFill>
                  <a:srgbClr val="000000"/>
                </a:solidFill>
                <a:latin typeface="+mn-lt"/>
                <a:ea typeface="+mn-ea"/>
                <a:cs typeface="+mn-cs"/>
              </a:defRPr>
            </a:lvl3pPr>
            <a:lvl4pPr marL="617189" indent="-617189" algn="l" defTabSz="685766" rtl="0" eaLnBrk="1" latinLnBrk="0" hangingPunct="1">
              <a:lnSpc>
                <a:spcPct val="85000"/>
              </a:lnSpc>
              <a:spcBef>
                <a:spcPts val="450"/>
              </a:spcBef>
              <a:buFont typeface="Arial" pitchFamily="34" charset="0"/>
              <a:buChar char=" "/>
              <a:defRPr sz="1350" kern="1200">
                <a:solidFill>
                  <a:srgbClr val="000000"/>
                </a:solidFill>
                <a:latin typeface="+mn-lt"/>
                <a:ea typeface="+mn-ea"/>
                <a:cs typeface="+mn-cs"/>
              </a:defRPr>
            </a:lvl4pPr>
            <a:lvl5pPr marL="822920" indent="-822920" algn="l" defTabSz="685766" rtl="0" eaLnBrk="1" latinLnBrk="0" hangingPunct="1">
              <a:lnSpc>
                <a:spcPct val="85000"/>
              </a:lnSpc>
              <a:spcBef>
                <a:spcPts val="450"/>
              </a:spcBef>
              <a:buFont typeface="Arial" pitchFamily="34" charset="0"/>
              <a:buChar char=" "/>
              <a:defRPr sz="1350" kern="1200">
                <a:solidFill>
                  <a:srgbClr val="000000"/>
                </a:solidFill>
                <a:latin typeface="+mn-lt"/>
                <a:ea typeface="+mn-ea"/>
                <a:cs typeface="+mn-cs"/>
              </a:defRPr>
            </a:lvl5pPr>
            <a:lvl6pPr marL="899956"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49948"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199940"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49933" indent="-171442" algn="l" defTabSz="685766"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a:lstStyle>
          <a:p>
            <a:pPr algn="ctr"/>
            <a:r>
              <a:rPr lang="en-US" sz="3200" dirty="0"/>
              <a:t>06.28.2017</a:t>
            </a:r>
          </a:p>
          <a:p>
            <a:pPr algn="ctr"/>
            <a:endParaRPr lang="en-US" sz="1600" dirty="0"/>
          </a:p>
          <a:p>
            <a:pPr algn="ctr"/>
            <a:r>
              <a:rPr lang="en-US" sz="1600" dirty="0"/>
              <a:t>Antonio E. Puente, Ph.D.</a:t>
            </a:r>
          </a:p>
          <a:p>
            <a:pPr algn="ctr"/>
            <a:r>
              <a:rPr lang="en-US" sz="1600" dirty="0"/>
              <a:t>University of North Carolina Wilmington</a:t>
            </a:r>
          </a:p>
        </p:txBody>
      </p:sp>
    </p:spTree>
    <p:extLst>
      <p:ext uri="{BB962C8B-B14F-4D97-AF65-F5344CB8AC3E}">
        <p14:creationId xmlns:p14="http://schemas.microsoft.com/office/powerpoint/2010/main" val="23836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 High school psychology courses are frequently students' first — and maybe only — exposure to psychology</a:t>
            </a:r>
          </a:p>
          <a:p>
            <a:r>
              <a:rPr lang="en-US" sz="2000" dirty="0">
                <a:solidFill>
                  <a:srgbClr val="FF0000"/>
                </a:solidFill>
                <a:latin typeface="Times New Roman" panose="02020603050405020304" pitchFamily="18" charset="0"/>
                <a:cs typeface="Times New Roman" panose="02020603050405020304" pitchFamily="18" charset="0"/>
              </a:rPr>
              <a:t> High school psychology teachers play an important role in educating the public about psychology</a:t>
            </a:r>
          </a:p>
          <a:p>
            <a:endParaRPr lang="en-US" sz="2000" dirty="0"/>
          </a:p>
        </p:txBody>
      </p:sp>
    </p:spTree>
    <p:extLst>
      <p:ext uri="{BB962C8B-B14F-4D97-AF65-F5344CB8AC3E}">
        <p14:creationId xmlns:p14="http://schemas.microsoft.com/office/powerpoint/2010/main" val="89003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sz="2000" dirty="0"/>
              <a:t> </a:t>
            </a:r>
            <a:r>
              <a:rPr lang="en-US" sz="2000" dirty="0">
                <a:latin typeface="Times New Roman" panose="02020603050405020304" pitchFamily="18" charset="0"/>
                <a:cs typeface="Times New Roman" panose="02020603050405020304" pitchFamily="18" charset="0"/>
              </a:rPr>
              <a:t>High school psychology courses are frequently students' first — and maybe only — exposure to psychology</a:t>
            </a:r>
          </a:p>
          <a:p>
            <a:r>
              <a:rPr lang="en-US" sz="2000" dirty="0">
                <a:latin typeface="Times New Roman" panose="02020603050405020304" pitchFamily="18" charset="0"/>
                <a:cs typeface="Times New Roman" panose="02020603050405020304" pitchFamily="18" charset="0"/>
              </a:rPr>
              <a:t> High school psychology teachers play an important role in educating the public about psychology</a:t>
            </a:r>
          </a:p>
          <a:p>
            <a:r>
              <a:rPr lang="en-US" sz="2000" dirty="0">
                <a:solidFill>
                  <a:srgbClr val="FF0000"/>
                </a:solidFill>
                <a:latin typeface="Times New Roman" panose="02020603050405020304" pitchFamily="18" charset="0"/>
                <a:cs typeface="Times New Roman" panose="02020603050405020304" pitchFamily="18" charset="0"/>
              </a:rPr>
              <a:t>High school psychology teachers promote scientific and psychological literacy</a:t>
            </a:r>
          </a:p>
          <a:p>
            <a:endParaRPr lang="en-US" sz="2000" dirty="0"/>
          </a:p>
        </p:txBody>
      </p:sp>
    </p:spTree>
    <p:extLst>
      <p:ext uri="{BB962C8B-B14F-4D97-AF65-F5344CB8AC3E}">
        <p14:creationId xmlns:p14="http://schemas.microsoft.com/office/powerpoint/2010/main" val="139650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 High school psychology courses are frequently students' first — and maybe only — exposure to psychology</a:t>
            </a:r>
          </a:p>
          <a:p>
            <a:r>
              <a:rPr lang="en-US" sz="2000" dirty="0">
                <a:latin typeface="Times New Roman" panose="02020603050405020304" pitchFamily="18" charset="0"/>
                <a:cs typeface="Times New Roman" panose="02020603050405020304" pitchFamily="18" charset="0"/>
              </a:rPr>
              <a:t> High school psychology teachers play an important role in educating the public about psychology</a:t>
            </a:r>
          </a:p>
          <a:p>
            <a:r>
              <a:rPr lang="en-US" sz="2000" dirty="0">
                <a:latin typeface="Times New Roman" panose="02020603050405020304" pitchFamily="18" charset="0"/>
                <a:cs typeface="Times New Roman" panose="02020603050405020304" pitchFamily="18" charset="0"/>
              </a:rPr>
              <a:t>High school psychology teachers promote scientific and psychological literacy</a:t>
            </a:r>
          </a:p>
          <a:p>
            <a:r>
              <a:rPr lang="en-US" sz="2000" dirty="0">
                <a:solidFill>
                  <a:srgbClr val="FF0000"/>
                </a:solidFill>
                <a:latin typeface="Times New Roman" panose="02020603050405020304" pitchFamily="18" charset="0"/>
                <a:cs typeface="Times New Roman" panose="02020603050405020304" pitchFamily="18" charset="0"/>
              </a:rPr>
              <a:t>High school psychology teachers foster students’ wellbeing and college and career preparedness</a:t>
            </a:r>
          </a:p>
          <a:p>
            <a:endParaRPr lang="en-US" sz="2000" dirty="0"/>
          </a:p>
        </p:txBody>
      </p:sp>
    </p:spTree>
    <p:extLst>
      <p:ext uri="{BB962C8B-B14F-4D97-AF65-F5344CB8AC3E}">
        <p14:creationId xmlns:p14="http://schemas.microsoft.com/office/powerpoint/2010/main" val="107670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sz="2000" dirty="0"/>
              <a:t> </a:t>
            </a:r>
            <a:r>
              <a:rPr lang="en-US" sz="2000" dirty="0">
                <a:latin typeface="Times New Roman" panose="02020603050405020304" pitchFamily="18" charset="0"/>
                <a:cs typeface="Times New Roman" panose="02020603050405020304" pitchFamily="18" charset="0"/>
              </a:rPr>
              <a:t>High school psychology courses are frequently students' first — and maybe only — exposure to psychology</a:t>
            </a:r>
          </a:p>
          <a:p>
            <a:r>
              <a:rPr lang="en-US" sz="2000" dirty="0">
                <a:latin typeface="Times New Roman" panose="02020603050405020304" pitchFamily="18" charset="0"/>
                <a:cs typeface="Times New Roman" panose="02020603050405020304" pitchFamily="18" charset="0"/>
              </a:rPr>
              <a:t> High school psychology teachers play an important role in educating the public about psychology</a:t>
            </a:r>
          </a:p>
          <a:p>
            <a:r>
              <a:rPr lang="en-US" sz="2000" dirty="0">
                <a:latin typeface="Times New Roman" panose="02020603050405020304" pitchFamily="18" charset="0"/>
                <a:cs typeface="Times New Roman" panose="02020603050405020304" pitchFamily="18" charset="0"/>
              </a:rPr>
              <a:t>High school psychology teachers promote scientific and psychological literacy</a:t>
            </a:r>
          </a:p>
          <a:p>
            <a:r>
              <a:rPr lang="en-US" sz="2000" dirty="0">
                <a:latin typeface="Times New Roman" panose="02020603050405020304" pitchFamily="18" charset="0"/>
                <a:cs typeface="Times New Roman" panose="02020603050405020304" pitchFamily="18" charset="0"/>
              </a:rPr>
              <a:t>High school psychology teachers foster students’ wellbeing and college and career preparedness</a:t>
            </a:r>
          </a:p>
          <a:p>
            <a:r>
              <a:rPr lang="en-US" sz="2000" dirty="0">
                <a:solidFill>
                  <a:srgbClr val="FF0000"/>
                </a:solidFill>
                <a:latin typeface="Times New Roman" panose="02020603050405020304" pitchFamily="18" charset="0"/>
                <a:cs typeface="Times New Roman" panose="02020603050405020304" pitchFamily="18" charset="0"/>
              </a:rPr>
              <a:t>Enrollment in high school psychology courses continues to rise annually</a:t>
            </a:r>
          </a:p>
          <a:p>
            <a:endParaRPr lang="en-US" sz="2000" dirty="0"/>
          </a:p>
        </p:txBody>
      </p:sp>
    </p:spTree>
    <p:extLst>
      <p:ext uri="{BB962C8B-B14F-4D97-AF65-F5344CB8AC3E}">
        <p14:creationId xmlns:p14="http://schemas.microsoft.com/office/powerpoint/2010/main" val="81704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238055"/>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 High school psychology courses are frequently students' first — and maybe only — exposure to psychology</a:t>
            </a:r>
          </a:p>
          <a:p>
            <a:r>
              <a:rPr lang="en-US" sz="2000" dirty="0">
                <a:latin typeface="Times New Roman" panose="02020603050405020304" pitchFamily="18" charset="0"/>
                <a:cs typeface="Times New Roman" panose="02020603050405020304" pitchFamily="18" charset="0"/>
              </a:rPr>
              <a:t> High school psychology teachers play an important role in educating the public about psychology</a:t>
            </a:r>
          </a:p>
          <a:p>
            <a:r>
              <a:rPr lang="en-US" sz="2000" dirty="0">
                <a:latin typeface="Times New Roman" panose="02020603050405020304" pitchFamily="18" charset="0"/>
                <a:cs typeface="Times New Roman" panose="02020603050405020304" pitchFamily="18" charset="0"/>
              </a:rPr>
              <a:t>High school psychology teachers promote scientific and psychological literacy</a:t>
            </a:r>
          </a:p>
          <a:p>
            <a:r>
              <a:rPr lang="en-US" sz="2000" dirty="0">
                <a:latin typeface="Times New Roman" panose="02020603050405020304" pitchFamily="18" charset="0"/>
                <a:cs typeface="Times New Roman" panose="02020603050405020304" pitchFamily="18" charset="0"/>
              </a:rPr>
              <a:t>High school psychology teachers foster students’ wellbeing and college and career preparedness</a:t>
            </a:r>
          </a:p>
          <a:p>
            <a:r>
              <a:rPr lang="en-US" sz="2000" dirty="0">
                <a:latin typeface="Times New Roman" panose="02020603050405020304" pitchFamily="18" charset="0"/>
                <a:cs typeface="Times New Roman" panose="02020603050405020304" pitchFamily="18" charset="0"/>
              </a:rPr>
              <a:t>Enrollment in high school psychology courses continues to rise annually</a:t>
            </a:r>
          </a:p>
          <a:p>
            <a:r>
              <a:rPr lang="en-US" sz="2000" dirty="0">
                <a:solidFill>
                  <a:srgbClr val="FF0000"/>
                </a:solidFill>
                <a:latin typeface="Times New Roman" panose="02020603050405020304" pitchFamily="18" charset="0"/>
                <a:cs typeface="Times New Roman" panose="02020603050405020304" pitchFamily="18" charset="0"/>
              </a:rPr>
              <a:t>The pipeline of psychology majors and psychologists begins here</a:t>
            </a:r>
          </a:p>
          <a:p>
            <a:pPr marL="514350" indent="-514350">
              <a:buAutoNum type="romanUcPeriod"/>
            </a:pPr>
            <a:endParaRPr lang="en-US" sz="2000" dirty="0"/>
          </a:p>
        </p:txBody>
      </p:sp>
    </p:spTree>
    <p:extLst>
      <p:ext uri="{BB962C8B-B14F-4D97-AF65-F5344CB8AC3E}">
        <p14:creationId xmlns:p14="http://schemas.microsoft.com/office/powerpoint/2010/main" val="213264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extLst>
              <p:ext uri="{D42A27DB-BD31-4B8C-83A1-F6EECF244321}">
                <p14:modId xmlns:p14="http://schemas.microsoft.com/office/powerpoint/2010/main" val="2930316915"/>
              </p:ext>
            </p:extLst>
          </p:nvPr>
        </p:nvSpPr>
        <p:spPr>
          <a:xfrm>
            <a:off x="5919580" y="1658198"/>
            <a:ext cx="3224420" cy="4604834"/>
          </a:xfrm>
          <a:prstGeom prst="rect">
            <a:avLst/>
          </a:prstGeom>
        </p:spPr>
        <p:txBody>
          <a:bodyPr vert="horz" lIns="91440" tIns="45720" rIns="91440" bIns="45720" rtlCol="0" anchor="t">
            <a:normAutofit fontScale="92500" lnSpcReduction="10000"/>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285750" indent="-285750">
              <a:buFont typeface="Arial" charset="0"/>
              <a:buChar char="•"/>
            </a:pPr>
            <a:r>
              <a:rPr lang="en-US" sz="2200" dirty="0" smtClean="0">
                <a:latin typeface="Times New Roman" panose="02020603050405020304" pitchFamily="18" charset="0"/>
                <a:cs typeface="Times New Roman" panose="02020603050405020304" pitchFamily="18" charset="0"/>
              </a:rPr>
              <a:t>Over 293,000 students took the AP psychology exam in 2016</a:t>
            </a:r>
          </a:p>
          <a:p>
            <a:pPr marL="285750" indent="-285750">
              <a:buFont typeface="Arial"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charset="0"/>
              <a:buChar char="•"/>
            </a:pPr>
            <a:r>
              <a:rPr lang="en-US" sz="2200" dirty="0" smtClean="0">
                <a:latin typeface="Times New Roman" panose="02020603050405020304" pitchFamily="18" charset="0"/>
                <a:cs typeface="Times New Roman" panose="02020603050405020304" pitchFamily="18" charset="0"/>
              </a:rPr>
              <a:t>30% of graduating students in 2009 earned credits in a psychology course during high school </a:t>
            </a:r>
          </a:p>
          <a:p>
            <a:pPr marL="742950" lvl="1" indent="-285750">
              <a:buFont typeface="Arial" charset="0"/>
              <a:buChar char="•"/>
            </a:pPr>
            <a:r>
              <a:rPr lang="en-US" sz="2200" dirty="0" smtClean="0">
                <a:latin typeface="Times New Roman" panose="02020603050405020304" pitchFamily="18" charset="0"/>
                <a:cs typeface="Times New Roman" panose="02020603050405020304" pitchFamily="18" charset="0"/>
              </a:rPr>
              <a:t>Nearly 1 million students</a:t>
            </a:r>
          </a:p>
          <a:p>
            <a:pPr marL="742950" lvl="1" indent="-285750">
              <a:buFont typeface="Arial"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charset="0"/>
              <a:buChar char="•"/>
            </a:pPr>
            <a:r>
              <a:rPr lang="en-US" sz="2200" dirty="0" smtClean="0">
                <a:latin typeface="Times New Roman" panose="02020603050405020304" pitchFamily="18" charset="0"/>
                <a:cs typeface="Times New Roman" panose="02020603050405020304" pitchFamily="18" charset="0"/>
              </a:rPr>
              <a:t>AP Psychology is the 6</a:t>
            </a:r>
            <a:r>
              <a:rPr lang="en-US" sz="2200" baseline="30000" dirty="0" smtClean="0">
                <a:latin typeface="Times New Roman" panose="02020603050405020304" pitchFamily="18" charset="0"/>
                <a:cs typeface="Times New Roman" panose="02020603050405020304" pitchFamily="18" charset="0"/>
              </a:rPr>
              <a:t>th</a:t>
            </a:r>
            <a:r>
              <a:rPr lang="en-US" sz="2200" dirty="0" smtClean="0">
                <a:latin typeface="Times New Roman" panose="02020603050405020304" pitchFamily="18" charset="0"/>
                <a:cs typeface="Times New Roman" panose="02020603050405020304" pitchFamily="18" charset="0"/>
              </a:rPr>
              <a:t> largest AP Course</a:t>
            </a:r>
          </a:p>
          <a:p>
            <a:pPr marL="742950" lvl="1" indent="-285750">
              <a:buFont typeface="Arial" charset="0"/>
              <a:buChar char="•"/>
            </a:pPr>
            <a:r>
              <a:rPr lang="en-US" sz="2200" dirty="0" smtClean="0">
                <a:latin typeface="Times New Roman" panose="02020603050405020304" pitchFamily="18" charset="0"/>
                <a:cs typeface="Times New Roman" panose="02020603050405020304" pitchFamily="18" charset="0"/>
              </a:rPr>
              <a:t>Larger than any AP science course by exam volume</a:t>
            </a:r>
          </a:p>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11" y="1794294"/>
            <a:ext cx="5772869" cy="4468737"/>
          </a:xfrm>
          <a:prstGeom prst="rect">
            <a:avLst/>
          </a:prstGeom>
        </p:spPr>
      </p:pic>
    </p:spTree>
    <p:extLst>
      <p:ext uri="{BB962C8B-B14F-4D97-AF65-F5344CB8AC3E}">
        <p14:creationId xmlns:p14="http://schemas.microsoft.com/office/powerpoint/2010/main" val="59402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306286"/>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AP: Do minorities have equal opportunity </a:t>
            </a:r>
          </a:p>
        </p:txBody>
      </p:sp>
      <p:sp>
        <p:nvSpPr>
          <p:cNvPr id="9" name="Content Placeholder 2"/>
          <p:cNvSpPr txBox="1">
            <a:spLocks/>
          </p:cNvSpPr>
          <p:nvPr/>
        </p:nvSpPr>
        <p:spPr>
          <a:xfrm>
            <a:off x="426467" y="1846053"/>
            <a:ext cx="8065294" cy="4416979"/>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Minority students enroll in AP courses at approximately half the rate of white students</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 incentive programs have the potential to increase participation among minority students</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Change in policy</a:t>
            </a:r>
          </a:p>
          <a:p>
            <a:pPr marL="685784"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Creating smaller “schools-within-a-school” while maintain flexibility across academic tracks</a:t>
            </a:r>
          </a:p>
          <a:p>
            <a:pPr marL="685784"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Eliminating magnet programs</a:t>
            </a:r>
          </a:p>
          <a:p>
            <a:pPr marL="685784"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Hiring qualified AP teachers</a:t>
            </a:r>
          </a:p>
          <a:p>
            <a:pPr marL="685784"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Implementing incentive programs for teachers and students</a:t>
            </a:r>
          </a:p>
          <a:p>
            <a:pPr lvl="1"/>
            <a:endParaRPr lang="en-US" dirty="0"/>
          </a:p>
          <a:p>
            <a:pPr marL="3657600" lvl="8"/>
            <a:endParaRPr lang="en-US" sz="2000" dirty="0"/>
          </a:p>
        </p:txBody>
      </p:sp>
    </p:spTree>
    <p:extLst>
      <p:ext uri="{BB962C8B-B14F-4D97-AF65-F5344CB8AC3E}">
        <p14:creationId xmlns:p14="http://schemas.microsoft.com/office/powerpoint/2010/main" val="137466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High School Psychology Curricula</a:t>
            </a:r>
          </a:p>
        </p:txBody>
      </p:sp>
      <p:sp>
        <p:nvSpPr>
          <p:cNvPr id="9" name="Content Placeholder 2"/>
          <p:cNvSpPr txBox="1">
            <a:spLocks/>
          </p:cNvSpPr>
          <p:nvPr/>
        </p:nvSpPr>
        <p:spPr>
          <a:xfrm>
            <a:off x="4468483" y="2496847"/>
            <a:ext cx="4399472"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AutoNum type="romanUcPeriod"/>
            </a:pPr>
            <a:endParaRPr lang="en-US" sz="2000" dirty="0">
              <a:solidFill>
                <a:srgbClr val="FF0000"/>
              </a:solidFill>
            </a:endParaRPr>
          </a:p>
        </p:txBody>
      </p:sp>
      <p:sp>
        <p:nvSpPr>
          <p:cNvPr id="2" name="TextBox 1"/>
          <p:cNvSpPr txBox="1"/>
          <p:nvPr/>
        </p:nvSpPr>
        <p:spPr>
          <a:xfrm>
            <a:off x="5141342" y="1658198"/>
            <a:ext cx="4002657" cy="3816429"/>
          </a:xfrm>
          <a:prstGeom prst="rect">
            <a:avLst/>
          </a:prstGeom>
          <a:noFill/>
        </p:spPr>
        <p:txBody>
          <a:bodyPr wrap="square" rtlCol="0">
            <a:spAutoFit/>
          </a:bodyPr>
          <a:lstStyle/>
          <a:p>
            <a:pPr marL="285750" lvl="0" indent="-285750" defTabSz="9144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Goal of the </a:t>
            </a:r>
            <a:r>
              <a:rPr lang="en-US" sz="2000" i="1" dirty="0">
                <a:solidFill>
                  <a:prstClr val="black"/>
                </a:solidFill>
                <a:latin typeface="Times New Roman" panose="02020603050405020304" pitchFamily="18" charset="0"/>
                <a:cs typeface="Times New Roman" panose="02020603050405020304" pitchFamily="18" charset="0"/>
              </a:rPr>
              <a:t>National Standards for High School Psychology Curricula</a:t>
            </a:r>
            <a:endParaRPr lang="en-US" sz="2000" dirty="0">
              <a:solidFill>
                <a:prstClr val="black"/>
              </a:solidFill>
              <a:latin typeface="Times New Roman" panose="02020603050405020304" pitchFamily="18" charset="0"/>
              <a:cs typeface="Times New Roman" panose="02020603050405020304" pitchFamily="18" charset="0"/>
            </a:endParaRPr>
          </a:p>
          <a:p>
            <a:pPr marL="742950" lvl="1" indent="-285750" defTabSz="9144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help teachers and others develop a better Intro to psychology</a:t>
            </a:r>
          </a:p>
          <a:p>
            <a:pPr marL="285750" lvl="0" indent="-285750" defTabSz="9144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Students should understand: how psychologists try to understand the world, make new discoveries, and apply psychological knowledge to solve problems. </a:t>
            </a:r>
          </a:p>
          <a:p>
            <a:pPr lvl="1" defTabSz="914400"/>
            <a:r>
              <a:rPr lang="en-US" sz="2200" dirty="0">
                <a:solidFill>
                  <a:prstClr val="black"/>
                </a:solidFill>
                <a:latin typeface="Calibri" panose="020F0502020204030204"/>
              </a:rPr>
              <a:t>		</a:t>
            </a:r>
            <a:r>
              <a:rPr lang="en-US" dirty="0">
                <a:solidFill>
                  <a:prstClr val="black"/>
                </a:solidFill>
                <a:latin typeface="Calibri" panose="020F0502020204030204"/>
              </a:rPr>
              <a:t>		</a:t>
            </a:r>
            <a:endParaRPr lang="en-US" dirty="0"/>
          </a:p>
        </p:txBody>
      </p:sp>
      <p:pic>
        <p:nvPicPr>
          <p:cNvPr id="5" name="Picture 2" descr="Figure 1: Graphical Illustration of the National Standards for High Standards for High School Psychology Curricula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10" y="1690688"/>
            <a:ext cx="5141603"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0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Should you take </a:t>
            </a:r>
            <a:r>
              <a:rPr lang="en-US" sz="3000" b="1" dirty="0" smtClean="0">
                <a:latin typeface="Times New Roman" panose="02020603050405020304" pitchFamily="18" charset="0"/>
                <a:cs typeface="Times New Roman" panose="02020603050405020304" pitchFamily="18" charset="0"/>
              </a:rPr>
              <a:t>Psychology?</a:t>
            </a:r>
            <a:endParaRPr lang="en-US" sz="3000" b="1"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AutoNum type="romanUcPeriod"/>
            </a:pPr>
            <a:endParaRPr lang="en-US" sz="2000" dirty="0">
              <a:solidFill>
                <a:srgbClr val="FF0000"/>
              </a:solidFill>
            </a:endParaRPr>
          </a:p>
        </p:txBody>
      </p:sp>
      <p:sp>
        <p:nvSpPr>
          <p:cNvPr id="2" name="TextBox 1"/>
          <p:cNvSpPr txBox="1"/>
          <p:nvPr/>
        </p:nvSpPr>
        <p:spPr>
          <a:xfrm>
            <a:off x="221674" y="2646218"/>
            <a:ext cx="14058658" cy="2246769"/>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Not an easy A</a:t>
            </a:r>
          </a:p>
          <a:p>
            <a:endParaRPr lang="en-US" sz="20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What you learn in Psychology, you will use everyday:</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Communication</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Understanding a persons action</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Relaxation</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Etc. </a:t>
            </a:r>
          </a:p>
        </p:txBody>
      </p:sp>
    </p:spTree>
    <p:extLst>
      <p:ext uri="{BB962C8B-B14F-4D97-AF65-F5344CB8AC3E}">
        <p14:creationId xmlns:p14="http://schemas.microsoft.com/office/powerpoint/2010/main" val="1115166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extLst>
              <p:ext uri="{D42A27DB-BD31-4B8C-83A1-F6EECF244321}">
                <p14:modId xmlns:p14="http://schemas.microsoft.com/office/powerpoint/2010/main" val="4281116736"/>
              </p:ext>
            </p:extLst>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Preparation of high school psychology teachers by colleges</a:t>
            </a:r>
          </a:p>
        </p:txBody>
      </p:sp>
      <p:sp>
        <p:nvSpPr>
          <p:cNvPr id="9" name="Content Placeholder 2"/>
          <p:cNvSpPr txBox="1">
            <a:spLocks/>
          </p:cNvSpPr>
          <p:nvPr>
            <p:extLst>
              <p:ext uri="{D42A27DB-BD31-4B8C-83A1-F6EECF244321}">
                <p14:modId xmlns:p14="http://schemas.microsoft.com/office/powerpoint/2010/main" val="3251168701"/>
              </p:ext>
            </p:extLst>
          </p:nvPr>
        </p:nvSpPr>
        <p:spPr>
          <a:xfrm>
            <a:off x="426467" y="2496847"/>
            <a:ext cx="8065294" cy="3766185"/>
          </a:xfrm>
          <a:prstGeom prst="rect">
            <a:avLst/>
          </a:prstGeom>
        </p:spPr>
        <p:txBody>
          <a:bodyPr vert="horz" lIns="91440" tIns="45720" rIns="91440" bIns="45720" rtlCol="0" anchor="t">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AutoNum type="romanUcPeriod"/>
            </a:pPr>
            <a:r>
              <a:rPr lang="en-US" sz="2000" dirty="0">
                <a:solidFill>
                  <a:srgbClr val="FF0000"/>
                </a:solidFill>
                <a:latin typeface="Times New Roman" panose="02020603050405020304" pitchFamily="18" charset="0"/>
                <a:cs typeface="Times New Roman" panose="02020603050405020304" pitchFamily="18" charset="0"/>
              </a:rPr>
              <a:t>Abrams and Stanley (1967) sent a questionnaire to 1,050 colleges </a:t>
            </a:r>
            <a:r>
              <a:rPr lang="en-US" sz="2000" dirty="0" smtClean="0">
                <a:solidFill>
                  <a:srgbClr val="FF0000"/>
                </a:solidFill>
                <a:latin typeface="Times New Roman" panose="02020603050405020304" pitchFamily="18" charset="0"/>
                <a:cs typeface="Times New Roman" panose="02020603050405020304" pitchFamily="18" charset="0"/>
              </a:rPr>
              <a:t>regarding </a:t>
            </a:r>
            <a:r>
              <a:rPr lang="en-US" sz="2000" dirty="0">
                <a:solidFill>
                  <a:srgbClr val="FF0000"/>
                </a:solidFill>
                <a:latin typeface="Times New Roman" panose="02020603050405020304" pitchFamily="18" charset="0"/>
                <a:cs typeface="Times New Roman" panose="02020603050405020304" pitchFamily="18" charset="0"/>
              </a:rPr>
              <a:t>preparedness for secondary education majors who wished to teach psychology</a:t>
            </a:r>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extLst>
              <p:ext uri="{D42A27DB-BD31-4B8C-83A1-F6EECF244321}">
                <p14:modId xmlns:p14="http://schemas.microsoft.com/office/powerpoint/2010/main" val="4255817479"/>
              </p:ext>
            </p:extLst>
          </p:nvPr>
        </p:nvSpPr>
        <p:spPr>
          <a:xfrm>
            <a:off x="561975" y="3748405"/>
            <a:ext cx="14058658" cy="424732"/>
          </a:xfrm>
          <a:prstGeom prst="rect">
            <a:avLst/>
          </a:prstGeom>
          <a:noFill/>
        </p:spPr>
        <p:txBody>
          <a:bodyPr wrap="square" rtlCol="0" anchor="t">
            <a:spAutoFit/>
          </a:bodyPr>
          <a:lstStyle/>
          <a:p>
            <a:pPr>
              <a:lnSpc>
                <a:spcPct val="90000"/>
              </a:lnSpc>
            </a:pPr>
            <a:endParaRPr lang="en-US" altLang="en-US" sz="2400" dirty="0">
              <a:solidFill>
                <a:srgbClr val="000000"/>
              </a:solidFill>
              <a:ea typeface="ＭＳ Ｐゴシック" charset="-128"/>
            </a:endParaRPr>
          </a:p>
        </p:txBody>
      </p:sp>
    </p:spTree>
    <p:extLst>
      <p:ext uri="{BB962C8B-B14F-4D97-AF65-F5344CB8AC3E}">
        <p14:creationId xmlns:p14="http://schemas.microsoft.com/office/powerpoint/2010/main" val="44163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77A9E47-B4B4-564A-B7EA-0B53E9B6A91B}" type="datetime1">
              <a:rPr lang="en-US" altLang="en-US" sz="1400"/>
              <a:pPr>
                <a:spcBef>
                  <a:spcPct val="0"/>
                </a:spcBef>
                <a:buFontTx/>
                <a:buNone/>
              </a:pPr>
              <a:t>6/28/2017</a:t>
            </a:fld>
            <a:endParaRPr lang="en-US" altLang="en-US" sz="1400"/>
          </a:p>
        </p:txBody>
      </p:sp>
      <p:sp>
        <p:nvSpPr>
          <p:cNvPr id="17410" name="Rectangle 2"/>
          <p:cNvSpPr>
            <a:spLocks noGrp="1" noChangeArrowheads="1"/>
          </p:cNvSpPr>
          <p:nvPr>
            <p:ph type="title"/>
          </p:nvPr>
        </p:nvSpPr>
        <p:spPr>
          <a:xfrm>
            <a:off x="-20638" y="0"/>
            <a:ext cx="9144001" cy="1371600"/>
          </a:xfrm>
        </p:spPr>
        <p:txBody>
          <a:bodyPr/>
          <a:lstStyle/>
          <a:p>
            <a:pPr eaLnBrk="1" hangingPunct="1"/>
            <a:r>
              <a:rPr lang="en-US" altLang="en-US" sz="4000" b="1" dirty="0">
                <a:ea typeface="ＭＳ Ｐゴシック" charset="-128"/>
              </a:rPr>
              <a:t>Disclaimer &amp; Conflict of Interest</a:t>
            </a:r>
          </a:p>
        </p:txBody>
      </p:sp>
      <p:sp>
        <p:nvSpPr>
          <p:cNvPr id="17411" name="Rectangle 3"/>
          <p:cNvSpPr>
            <a:spLocks noGrp="1" noChangeArrowheads="1"/>
          </p:cNvSpPr>
          <p:nvPr>
            <p:ph type="body" idx="1"/>
          </p:nvPr>
        </p:nvSpPr>
        <p:spPr>
          <a:xfrm>
            <a:off x="0" y="1371600"/>
            <a:ext cx="9144000" cy="4572000"/>
          </a:xfrm>
        </p:spPr>
        <p:txBody>
          <a:bodyPr>
            <a:normAutofit lnSpcReduction="10000"/>
          </a:bodyPr>
          <a:lstStyle/>
          <a:p>
            <a:pPr eaLnBrk="1" hangingPunct="1">
              <a:lnSpc>
                <a:spcPct val="80000"/>
              </a:lnSpc>
              <a:buFontTx/>
              <a:buNone/>
            </a:pPr>
            <a:r>
              <a:rPr lang="en-US" altLang="en-US" sz="1800" b="1" dirty="0">
                <a:ea typeface="ＭＳ Ｐゴシック" charset="-128"/>
              </a:rPr>
              <a:t>	Disclaimer: The information contained in this extended presentation is not intended to reflect  the policy of AMA, APA, CMS (Medicare), any division of APA, NAN, NAP, NCPA (or any state psychological association), state Medicaid and/or any private third party. Further, this information is intended to be informative and does not supersede APA or state/provincial licensing boards’ ethical guidelines and/or local, state, provincial or national regulations and/or laws. Further, Local Coverage Determination and specific health care contracts supersede the information presented. The information contained herein is meant to provide practitioners, health care institutions (e.g., insurance companies)and policy makers involved in psychological services with the latest information available to the author regarding the issues addressed. This is a living document that can and will be revised as additional information becomes available. The ultimate responsibility of the validity, utility and application of the information contained herein lies with the individual and/or institution using this information and not with any supporting organization and/or the author of this presentation. Suggestions or changes should be directly addressed to the author. Note that whenever possible, references are provided. Finally, note that the CPT  system is copyrighted and the information contained should be treated as such. CPT information is provided as a source of education to the readers of the materials contained.</a:t>
            </a:r>
          </a:p>
          <a:p>
            <a:pPr eaLnBrk="1" hangingPunct="1">
              <a:lnSpc>
                <a:spcPct val="80000"/>
              </a:lnSpc>
              <a:buFontTx/>
              <a:buNone/>
            </a:pPr>
            <a:r>
              <a:rPr lang="en-US" altLang="en-US" b="1" dirty="0">
                <a:ea typeface="ＭＳ Ｐゴシック" charset="-128"/>
              </a:rPr>
              <a:t>Conflict of Interest: I am president of the American Psychological Association.</a:t>
            </a:r>
            <a:r>
              <a:rPr lang="en-US" altLang="en-US" sz="1800" b="1" dirty="0">
                <a:ea typeface="ＭＳ Ｐゴシック" charset="-128"/>
              </a:rPr>
              <a:t> </a:t>
            </a:r>
          </a:p>
        </p:txBody>
      </p:sp>
      <p:sp>
        <p:nvSpPr>
          <p:cNvPr id="1741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0201578-8767-9547-95B0-DFE4455481F9}" type="slidenum">
              <a:rPr lang="en-US" altLang="en-US" sz="1400"/>
              <a:pPr>
                <a:spcBef>
                  <a:spcPct val="0"/>
                </a:spcBef>
                <a:buFontTx/>
                <a:buNone/>
              </a:pPr>
              <a:t>2</a:t>
            </a:fld>
            <a:endParaRPr lang="en-US" altLang="en-US" sz="1400"/>
          </a:p>
        </p:txBody>
      </p:sp>
      <p:sp>
        <p:nvSpPr>
          <p:cNvPr id="1741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t>psychologycoding.com</a:t>
            </a:r>
          </a:p>
        </p:txBody>
      </p:sp>
    </p:spTree>
    <p:extLst>
      <p:ext uri="{BB962C8B-B14F-4D97-AF65-F5344CB8AC3E}">
        <p14:creationId xmlns:p14="http://schemas.microsoft.com/office/powerpoint/2010/main" val="181396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67748"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endParaRPr lang="en-US" sz="4000" dirty="0"/>
          </a:p>
        </p:txBody>
      </p:sp>
      <p:sp>
        <p:nvSpPr>
          <p:cNvPr id="9" name="Content Placeholder 2"/>
          <p:cNvSpPr txBox="1">
            <a:spLocks/>
          </p:cNvSpPr>
          <p:nvPr/>
        </p:nvSpPr>
        <p:spPr>
          <a:xfrm>
            <a:off x="427038" y="1714074"/>
            <a:ext cx="8064500" cy="4548614"/>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Font typeface="Arial" charset="0"/>
              <a:buChar char="•"/>
            </a:pPr>
            <a:endParaRPr lang="en-US" sz="2000" dirty="0">
              <a:solidFill>
                <a:srgbClr val="FF0000"/>
              </a:solidFill>
            </a:endParaRPr>
          </a:p>
        </p:txBody>
      </p:sp>
      <p:sp>
        <p:nvSpPr>
          <p:cNvPr id="2" name="Rectangle 1"/>
          <p:cNvSpPr/>
          <p:nvPr/>
        </p:nvSpPr>
        <p:spPr>
          <a:xfrm>
            <a:off x="426467" y="2270563"/>
            <a:ext cx="8079581" cy="2246769"/>
          </a:xfrm>
          <a:prstGeom prst="rect">
            <a:avLst/>
          </a:prstGeom>
        </p:spPr>
        <p:txBody>
          <a:bodyPr wrap="square">
            <a:spAutoFit/>
          </a:bodyPr>
          <a:lstStyle/>
          <a:p>
            <a:pPr marL="514350" indent="-514350">
              <a:buFontTx/>
              <a:buAutoNum type="romanUcPeriod"/>
            </a:pPr>
            <a:r>
              <a:rPr lang="en-US" sz="2000" dirty="0">
                <a:solidFill>
                  <a:srgbClr val="000000"/>
                </a:solidFill>
                <a:latin typeface="Times New Roman" panose="02020603050405020304" pitchFamily="18" charset="0"/>
                <a:cs typeface="Times New Roman" panose="02020603050405020304" pitchFamily="18" charset="0"/>
              </a:rPr>
              <a:t>Abrams and Stanley (1967) sent a questionnaire to 1,050 colleges </a:t>
            </a:r>
            <a:r>
              <a:rPr lang="en-US" sz="2000" dirty="0" smtClean="0">
                <a:solidFill>
                  <a:srgbClr val="000000"/>
                </a:solidFill>
                <a:latin typeface="Times New Roman" panose="02020603050405020304" pitchFamily="18" charset="0"/>
                <a:cs typeface="Times New Roman" panose="02020603050405020304" pitchFamily="18" charset="0"/>
              </a:rPr>
              <a:t>regarding </a:t>
            </a:r>
            <a:r>
              <a:rPr lang="en-US" sz="2000" dirty="0">
                <a:solidFill>
                  <a:srgbClr val="000000"/>
                </a:solidFill>
                <a:latin typeface="Times New Roman" panose="02020603050405020304" pitchFamily="18" charset="0"/>
                <a:cs typeface="Times New Roman" panose="02020603050405020304" pitchFamily="18" charset="0"/>
              </a:rPr>
              <a:t>preparedness for secondary education majors who wished to teach psychology</a:t>
            </a:r>
            <a:r>
              <a:rPr lang="en-US" sz="2000" dirty="0" smtClean="0">
                <a:solidFill>
                  <a:srgbClr val="000000"/>
                </a:solidFill>
                <a:latin typeface="Times New Roman" panose="02020603050405020304" pitchFamily="18" charset="0"/>
                <a:cs typeface="Times New Roman" panose="02020603050405020304" pitchFamily="18" charset="0"/>
              </a:rPr>
              <a:t>.</a:t>
            </a:r>
          </a:p>
          <a:p>
            <a:pPr marL="514350" indent="-514350">
              <a:buFontTx/>
              <a:buAutoNum type="romanUcPeriod"/>
            </a:pPr>
            <a:endParaRPr lang="en-US" sz="2000" dirty="0" smtClean="0">
              <a:solidFill>
                <a:srgbClr val="000000"/>
              </a:solidFill>
              <a:latin typeface="Times New Roman" panose="02020603050405020304" pitchFamily="18" charset="0"/>
              <a:cs typeface="Times New Roman" panose="02020603050405020304" pitchFamily="18" charset="0"/>
            </a:endParaRPr>
          </a:p>
          <a:p>
            <a:pPr marL="514350" indent="-514350">
              <a:buAutoNum type="romanUcPeriod"/>
            </a:pPr>
            <a:r>
              <a:rPr lang="en-US" sz="2000" dirty="0" smtClean="0">
                <a:solidFill>
                  <a:srgbClr val="FF0000"/>
                </a:solidFill>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their </a:t>
            </a:r>
            <a:r>
              <a:rPr lang="en-US" sz="2000" dirty="0" err="1">
                <a:solidFill>
                  <a:srgbClr val="FF0000"/>
                </a:solidFill>
                <a:latin typeface="Times New Roman" panose="02020603050405020304" pitchFamily="18" charset="0"/>
                <a:cs typeface="Times New Roman" panose="02020603050405020304" pitchFamily="18" charset="0"/>
              </a:rPr>
              <a:t>concusions</a:t>
            </a:r>
            <a:r>
              <a:rPr lang="en-US" sz="2000" dirty="0">
                <a:solidFill>
                  <a:srgbClr val="FF0000"/>
                </a:solidFill>
                <a:latin typeface="Times New Roman" panose="02020603050405020304" pitchFamily="18" charset="0"/>
                <a:cs typeface="Times New Roman" panose="02020603050405020304" pitchFamily="18" charset="0"/>
              </a:rPr>
              <a:t> they call for a "take off" of psychology and compare the current (1967) state to be that of an "underdeveloped body needing resources to bring about development</a:t>
            </a:r>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6467" y="505933"/>
            <a:ext cx="8079581" cy="1015663"/>
          </a:xfrm>
          <a:prstGeom prst="rect">
            <a:avLst/>
          </a:prstGeom>
        </p:spPr>
        <p:txBody>
          <a:bodyPr wrap="square">
            <a:spAutoFit/>
          </a:bodyPr>
          <a:lstStyle/>
          <a:p>
            <a:pPr algn="ctr"/>
            <a:r>
              <a:rPr lang="en-US" sz="3000" b="1" spc="-90" dirty="0">
                <a:solidFill>
                  <a:srgbClr val="000000"/>
                </a:solidFill>
                <a:latin typeface="Times New Roman" panose="02020603050405020304" pitchFamily="18" charset="0"/>
                <a:ea typeface="+mj-ea"/>
                <a:cs typeface="Times New Roman" panose="02020603050405020304" pitchFamily="18" charset="0"/>
              </a:rPr>
              <a:t>Preparation of high school psychology teachers by colleges</a:t>
            </a:r>
          </a:p>
        </p:txBody>
      </p:sp>
    </p:spTree>
    <p:extLst>
      <p:ext uri="{BB962C8B-B14F-4D97-AF65-F5344CB8AC3E}">
        <p14:creationId xmlns:p14="http://schemas.microsoft.com/office/powerpoint/2010/main" val="2492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6467"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endParaRPr lang="en-US" sz="4000" dirty="0"/>
          </a:p>
        </p:txBody>
      </p:sp>
      <p:sp>
        <p:nvSpPr>
          <p:cNvPr id="9" name="Content Placeholder 2"/>
          <p:cNvSpPr txBox="1">
            <a:spLocks/>
          </p:cNvSpPr>
          <p:nvPr/>
        </p:nvSpPr>
        <p:spPr>
          <a:xfrm>
            <a:off x="427038" y="1714074"/>
            <a:ext cx="8064500" cy="4548614"/>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Font typeface="Arial" charset="0"/>
              <a:buChar char="•"/>
            </a:pPr>
            <a:endParaRPr lang="en-US" sz="2000" dirty="0">
              <a:solidFill>
                <a:srgbClr val="FF0000"/>
              </a:solidFill>
            </a:endParaRPr>
          </a:p>
        </p:txBody>
      </p:sp>
      <p:sp>
        <p:nvSpPr>
          <p:cNvPr id="2" name="Rectangle 1"/>
          <p:cNvSpPr/>
          <p:nvPr/>
        </p:nvSpPr>
        <p:spPr>
          <a:xfrm>
            <a:off x="426467" y="2085845"/>
            <a:ext cx="7934548" cy="4093428"/>
          </a:xfrm>
          <a:prstGeom prst="rect">
            <a:avLst/>
          </a:prstGeom>
        </p:spPr>
        <p:txBody>
          <a:bodyPr wrap="square">
            <a:spAutoFit/>
          </a:bodyPr>
          <a:lstStyle/>
          <a:p>
            <a:pPr marL="514350" indent="-514350">
              <a:buFontTx/>
              <a:buAutoNum type="romanUcPeriod"/>
            </a:pPr>
            <a:r>
              <a:rPr lang="en-US" sz="2000" dirty="0">
                <a:solidFill>
                  <a:srgbClr val="000000"/>
                </a:solidFill>
                <a:latin typeface="Times New Roman" panose="02020603050405020304" pitchFamily="18" charset="0"/>
                <a:cs typeface="Times New Roman" panose="02020603050405020304" pitchFamily="18" charset="0"/>
              </a:rPr>
              <a:t>Abrams and Stanley (1967) sent a questionnaire to 1,050 colleges </a:t>
            </a:r>
            <a:r>
              <a:rPr lang="en-US" sz="2000" dirty="0" smtClean="0">
                <a:solidFill>
                  <a:srgbClr val="000000"/>
                </a:solidFill>
                <a:latin typeface="Times New Roman" panose="02020603050405020304" pitchFamily="18" charset="0"/>
                <a:cs typeface="Times New Roman" panose="02020603050405020304" pitchFamily="18" charset="0"/>
              </a:rPr>
              <a:t>regarding </a:t>
            </a:r>
            <a:r>
              <a:rPr lang="en-US" sz="2000" dirty="0">
                <a:solidFill>
                  <a:srgbClr val="000000"/>
                </a:solidFill>
                <a:latin typeface="Times New Roman" panose="02020603050405020304" pitchFamily="18" charset="0"/>
                <a:cs typeface="Times New Roman" panose="02020603050405020304" pitchFamily="18" charset="0"/>
              </a:rPr>
              <a:t>preparedness for secondary education majors who wished to teach psychology</a:t>
            </a:r>
            <a:r>
              <a:rPr lang="en-US" sz="2000" dirty="0" smtClean="0">
                <a:solidFill>
                  <a:srgbClr val="000000"/>
                </a:solidFill>
                <a:latin typeface="Times New Roman" panose="02020603050405020304" pitchFamily="18" charset="0"/>
                <a:cs typeface="Times New Roman" panose="02020603050405020304" pitchFamily="18" charset="0"/>
              </a:rPr>
              <a:t>.</a:t>
            </a:r>
          </a:p>
          <a:p>
            <a:pPr marL="514350" indent="-514350">
              <a:buFontTx/>
              <a:buAutoNum type="romanUcPeriod"/>
            </a:pPr>
            <a:endParaRPr lang="en-US" sz="2000" dirty="0">
              <a:solidFill>
                <a:srgbClr val="000000"/>
              </a:solidFill>
              <a:latin typeface="Times New Roman" panose="02020603050405020304" pitchFamily="18" charset="0"/>
              <a:cs typeface="Times New Roman" panose="02020603050405020304" pitchFamily="18" charset="0"/>
            </a:endParaRPr>
          </a:p>
          <a:p>
            <a:pPr marL="514350" indent="-514350">
              <a:buAutoNum type="romanUcPeriod"/>
            </a:pPr>
            <a:r>
              <a:rPr lang="en-US" sz="2000" dirty="0">
                <a:solidFill>
                  <a:srgbClr val="000000"/>
                </a:solidFill>
                <a:latin typeface="Times New Roman" panose="02020603050405020304" pitchFamily="18" charset="0"/>
                <a:cs typeface="Times New Roman" panose="02020603050405020304" pitchFamily="18" charset="0"/>
              </a:rPr>
              <a:t>In their </a:t>
            </a:r>
            <a:r>
              <a:rPr lang="en-US" sz="2000" dirty="0" err="1">
                <a:solidFill>
                  <a:srgbClr val="000000"/>
                </a:solidFill>
                <a:latin typeface="Times New Roman" panose="02020603050405020304" pitchFamily="18" charset="0"/>
                <a:cs typeface="Times New Roman" panose="02020603050405020304" pitchFamily="18" charset="0"/>
              </a:rPr>
              <a:t>concusions</a:t>
            </a:r>
            <a:r>
              <a:rPr lang="en-US" sz="2000" dirty="0">
                <a:solidFill>
                  <a:srgbClr val="000000"/>
                </a:solidFill>
                <a:latin typeface="Times New Roman" panose="02020603050405020304" pitchFamily="18" charset="0"/>
                <a:cs typeface="Times New Roman" panose="02020603050405020304" pitchFamily="18" charset="0"/>
              </a:rPr>
              <a:t> they call for a "take off" of psychology and compare the current (1967) state to be that of an "underdeveloped body needing resources to bring about development</a:t>
            </a:r>
            <a:r>
              <a:rPr lang="en-US" sz="2000" dirty="0" smtClean="0">
                <a:solidFill>
                  <a:srgbClr val="000000"/>
                </a:solidFill>
                <a:latin typeface="Times New Roman" panose="02020603050405020304" pitchFamily="18" charset="0"/>
                <a:cs typeface="Times New Roman" panose="02020603050405020304" pitchFamily="18" charset="0"/>
              </a:rPr>
              <a:t>..."</a:t>
            </a:r>
          </a:p>
          <a:p>
            <a:pPr marL="514350" indent="-514350">
              <a:buAutoNum type="romanUcPeriod"/>
            </a:pPr>
            <a:endParaRPr lang="en-US" sz="2000" dirty="0">
              <a:solidFill>
                <a:srgbClr val="FF0000"/>
              </a:solidFill>
              <a:latin typeface="Times New Roman" panose="02020603050405020304" pitchFamily="18" charset="0"/>
              <a:cs typeface="Times New Roman" panose="02020603050405020304" pitchFamily="18" charset="0"/>
            </a:endParaRPr>
          </a:p>
          <a:p>
            <a:pPr marL="514350" indent="-514350">
              <a:buAutoNum type="romanUcPeriod"/>
            </a:pPr>
            <a:r>
              <a:rPr lang="en-US" sz="2000" dirty="0" smtClean="0">
                <a:solidFill>
                  <a:srgbClr val="FF0000"/>
                </a:solidFill>
                <a:latin typeface="Times New Roman" panose="02020603050405020304" pitchFamily="18" charset="0"/>
                <a:cs typeface="Times New Roman" panose="02020603050405020304" pitchFamily="18" charset="0"/>
              </a:rPr>
              <a:t>They </a:t>
            </a:r>
            <a:r>
              <a:rPr lang="en-US" sz="2000" dirty="0">
                <a:solidFill>
                  <a:srgbClr val="FF0000"/>
                </a:solidFill>
                <a:latin typeface="Times New Roman" panose="02020603050405020304" pitchFamily="18" charset="0"/>
                <a:cs typeface="Times New Roman" panose="02020603050405020304" pitchFamily="18" charset="0"/>
              </a:rPr>
              <a:t>also </a:t>
            </a:r>
            <a:r>
              <a:rPr lang="en-US" sz="2000" dirty="0" smtClean="0">
                <a:solidFill>
                  <a:srgbClr val="FF0000"/>
                </a:solidFill>
                <a:latin typeface="Times New Roman" panose="02020603050405020304" pitchFamily="18" charset="0"/>
                <a:cs typeface="Times New Roman" panose="02020603050405020304" pitchFamily="18" charset="0"/>
              </a:rPr>
              <a:t>called </a:t>
            </a:r>
            <a:r>
              <a:rPr lang="en-US" sz="2000" dirty="0">
                <a:solidFill>
                  <a:srgbClr val="FF0000"/>
                </a:solidFill>
                <a:latin typeface="Times New Roman" panose="02020603050405020304" pitchFamily="18" charset="0"/>
                <a:cs typeface="Times New Roman" panose="02020603050405020304" pitchFamily="18" charset="0"/>
              </a:rPr>
              <a:t>for the APA to work with "outstanding high school psychology teachers,  sympathetic college departments of psychology , and the College Entrance Examination Board to in setting up an Advanced Placement Program (APP) for high school students to earn college credit.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6467" y="390635"/>
            <a:ext cx="7934548" cy="1015663"/>
          </a:xfrm>
          <a:prstGeom prst="rect">
            <a:avLst/>
          </a:prstGeom>
        </p:spPr>
        <p:txBody>
          <a:bodyPr wrap="square">
            <a:spAutoFit/>
          </a:bodyPr>
          <a:lstStyle/>
          <a:p>
            <a:pPr algn="ctr"/>
            <a:r>
              <a:rPr lang="en-US" sz="3000" b="1" spc="-90" dirty="0">
                <a:solidFill>
                  <a:srgbClr val="000000"/>
                </a:solidFill>
                <a:latin typeface="Times New Roman" panose="02020603050405020304" pitchFamily="18" charset="0"/>
                <a:ea typeface="+mj-ea"/>
                <a:cs typeface="Times New Roman" panose="02020603050405020304" pitchFamily="18" charset="0"/>
              </a:rPr>
              <a:t>Preparation of high school psychology teachers by colleges</a:t>
            </a:r>
          </a:p>
        </p:txBody>
      </p:sp>
    </p:spTree>
    <p:extLst>
      <p:ext uri="{BB962C8B-B14F-4D97-AF65-F5344CB8AC3E}">
        <p14:creationId xmlns:p14="http://schemas.microsoft.com/office/powerpoint/2010/main" val="2076828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91" y="1080655"/>
            <a:ext cx="4281055" cy="4239490"/>
          </a:xfrm>
          <a:prstGeom prst="rect">
            <a:avLst/>
          </a:prstGeom>
        </p:spPr>
      </p:pic>
    </p:spTree>
    <p:extLst>
      <p:ext uri="{BB962C8B-B14F-4D97-AF65-F5344CB8AC3E}">
        <p14:creationId xmlns:p14="http://schemas.microsoft.com/office/powerpoint/2010/main" val="1001858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24422"/>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endParaRPr lang="en-US" sz="4400" dirty="0"/>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34290"/>
            <a:endParaRPr lang="en-US" dirty="0"/>
          </a:p>
        </p:txBody>
      </p:sp>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r>
              <a:rPr lang="es-ES" altLang="en-US" sz="1800" dirty="0">
                <a:latin typeface="Times New Roman" charset="0"/>
              </a:rPr>
              <a:t/>
            </a:r>
            <a:br>
              <a:rPr lang="es-ES" altLang="en-US" sz="1800" dirty="0">
                <a:latin typeface="Times New Roman" charset="0"/>
              </a:rPr>
            </a:br>
            <a:endParaRPr lang="es-ES" altLang="en-US" sz="1800" dirty="0">
              <a:latin typeface="Times New Roman" charset="0"/>
            </a:endParaRPr>
          </a:p>
        </p:txBody>
      </p:sp>
      <p:sp>
        <p:nvSpPr>
          <p:cNvPr id="6" name="Rectangle 3"/>
          <p:cNvSpPr txBox="1">
            <a:spLocks noChangeArrowheads="1"/>
          </p:cNvSpPr>
          <p:nvPr/>
        </p:nvSpPr>
        <p:spPr>
          <a:xfrm>
            <a:off x="457200" y="274638"/>
            <a:ext cx="8229600" cy="6583362"/>
          </a:xfrm>
          <a:prstGeom prst="rect">
            <a:avLst/>
          </a:prstGeom>
        </p:spPr>
        <p:txBody>
          <a:bodyPr vert="horz" lIns="91440" tIns="45720" rIns="91440" bIns="45720" rtlCol="0">
            <a:normAutofit fontScale="55000" lnSpcReduction="20000"/>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r>
              <a:rPr lang="en-US" altLang="en-US" sz="4000" dirty="0">
                <a:ea typeface="ＭＳ Ｐゴシック" charset="-128"/>
              </a:rPr>
              <a:t>References</a:t>
            </a:r>
          </a:p>
          <a:p>
            <a:r>
              <a:rPr lang="en-US" dirty="0"/>
              <a:t>Benjamin, L. T., Jr. (2001). A brief history of the psychology course in American high schools. American Psychologist, 56,949-960. </a:t>
            </a:r>
          </a:p>
          <a:p>
            <a:r>
              <a:rPr lang="en-US" dirty="0"/>
              <a:t/>
            </a:r>
            <a:br>
              <a:rPr lang="en-US" dirty="0"/>
            </a:br>
            <a:r>
              <a:rPr lang="en-US" dirty="0" err="1"/>
              <a:t>Kasschau</a:t>
            </a:r>
            <a:r>
              <a:rPr lang="en-US" dirty="0"/>
              <a:t>, R. A., &amp; Wertheimer, M. (1974). Teaching psychology in secondary schools. Washington, DC: American Psychological </a:t>
            </a:r>
          </a:p>
          <a:p>
            <a:r>
              <a:rPr lang="en-US" dirty="0"/>
              <a:t>	Association.</a:t>
            </a:r>
          </a:p>
          <a:p>
            <a:r>
              <a:rPr lang="en-US" dirty="0"/>
              <a:t/>
            </a:r>
            <a:br>
              <a:rPr lang="en-US" dirty="0"/>
            </a:br>
            <a:r>
              <a:rPr lang="en-US" dirty="0"/>
              <a:t>Paterson, D. G. (1935). Proceedings of the Forty-Fourth Annual Meeting of the American Psychological Association, Incorporated, Ann</a:t>
            </a:r>
          </a:p>
          <a:p>
            <a:r>
              <a:rPr lang="en-US" dirty="0"/>
              <a:t>	 Arbor, Michigan, September 4, 5, 6, 7, 1935. Psychological Bulletin, 32, 637-751.</a:t>
            </a:r>
          </a:p>
          <a:p>
            <a:r>
              <a:rPr lang="en-US" dirty="0"/>
              <a:t/>
            </a:r>
            <a:br>
              <a:rPr lang="en-US" dirty="0"/>
            </a:br>
            <a:r>
              <a:rPr lang="en-US" dirty="0"/>
              <a:t>Peabody, A. P. (1873). A manual of moral philosophy designed for colleges and high schools. New York: American Book.</a:t>
            </a:r>
          </a:p>
          <a:p>
            <a:r>
              <a:rPr lang="en-US" dirty="0"/>
              <a:t/>
            </a:r>
            <a:br>
              <a:rPr lang="en-US" dirty="0"/>
            </a:br>
            <a:r>
              <a:rPr lang="en-US" dirty="0"/>
              <a:t>Putnam, D. (1889). Elementary psychology, or the first principles of mental and moral science for high, normal, and other secondary </a:t>
            </a:r>
          </a:p>
          <a:p>
            <a:r>
              <a:rPr lang="en-US" dirty="0"/>
              <a:t>	schools and for private reading New York: American Book.</a:t>
            </a:r>
          </a:p>
          <a:p>
            <a:pPr indent="-457200"/>
            <a:r>
              <a:rPr lang="en-US" dirty="0"/>
              <a:t>Thompson, Trina, and James O. Rust. "Follow-up of advanced placement students in college." </a:t>
            </a:r>
            <a:r>
              <a:rPr lang="en-US" i="1" dirty="0"/>
              <a:t>College Student Journal</a:t>
            </a:r>
            <a:r>
              <a:rPr lang="en-US" dirty="0"/>
              <a:t>, vol. 41, no. 2, 	2007, p. 416+. </a:t>
            </a:r>
            <a:r>
              <a:rPr lang="en-US" i="1" dirty="0"/>
              <a:t>Academic OneFile</a:t>
            </a:r>
            <a:r>
              <a:rPr lang="en-US" dirty="0"/>
              <a:t>, Accessed 27 June 2017.</a:t>
            </a:r>
          </a:p>
          <a:p>
            <a:r>
              <a:rPr lang="en-US" dirty="0"/>
              <a:t/>
            </a:r>
            <a:br>
              <a:rPr lang="en-US" dirty="0"/>
            </a:br>
            <a:r>
              <a:rPr lang="en-US" dirty="0"/>
              <a:t>Upham, T. C. (1831). Elements of Mental philosophy. Boston: Wells &amp; Lily.</a:t>
            </a:r>
            <a:br>
              <a:rPr lang="en-US" dirty="0"/>
            </a:br>
            <a:r>
              <a:rPr lang="en-US" dirty="0"/>
              <a:t/>
            </a:r>
            <a:br>
              <a:rPr lang="en-US" dirty="0"/>
            </a:br>
            <a:r>
              <a:rPr lang="en-US" dirty="0"/>
              <a:t>Weaver, K. A. (2014). Credentialing high school psychology teachers. </a:t>
            </a:r>
            <a:r>
              <a:rPr lang="en-US" i="1" dirty="0"/>
              <a:t>American Psychologist</a:t>
            </a:r>
            <a:r>
              <a:rPr lang="en-US" dirty="0"/>
              <a:t>, </a:t>
            </a:r>
            <a:r>
              <a:rPr lang="en-US" i="1" dirty="0"/>
              <a:t>69</a:t>
            </a:r>
            <a:r>
              <a:rPr lang="en-US" dirty="0"/>
              <a:t>(6).</a:t>
            </a:r>
          </a:p>
          <a:p>
            <a:r>
              <a:rPr lang="en-US" dirty="0"/>
              <a:t>White, K. M., </a:t>
            </a:r>
            <a:r>
              <a:rPr lang="en-US" dirty="0" err="1"/>
              <a:t>Marcuella</a:t>
            </a:r>
            <a:r>
              <a:rPr lang="en-US" dirty="0"/>
              <a:t>, H., &amp; </a:t>
            </a:r>
            <a:r>
              <a:rPr lang="en-US" dirty="0" err="1"/>
              <a:t>Oresick</a:t>
            </a:r>
            <a:r>
              <a:rPr lang="en-US" dirty="0"/>
              <a:t>, R. (1979). </a:t>
            </a:r>
            <a:r>
              <a:rPr lang="en-US" b="1" dirty="0"/>
              <a:t>Psychology</a:t>
            </a:r>
            <a:r>
              <a:rPr lang="en-US" dirty="0"/>
              <a:t> in the </a:t>
            </a:r>
            <a:r>
              <a:rPr lang="en-US" b="1" dirty="0"/>
              <a:t>high</a:t>
            </a:r>
            <a:r>
              <a:rPr lang="en-US" dirty="0"/>
              <a:t> </a:t>
            </a:r>
            <a:r>
              <a:rPr lang="en-US" b="1" dirty="0"/>
              <a:t>schools</a:t>
            </a:r>
            <a:r>
              <a:rPr lang="en-US" dirty="0"/>
              <a:t>. </a:t>
            </a:r>
            <a:r>
              <a:rPr lang="en-US" b="1" i="1" dirty="0"/>
              <a:t>Teaching</a:t>
            </a:r>
            <a:r>
              <a:rPr lang="en-US" i="1" dirty="0"/>
              <a:t> of </a:t>
            </a:r>
            <a:r>
              <a:rPr lang="en-US" b="1" i="1" dirty="0"/>
              <a:t>Psychology</a:t>
            </a:r>
            <a:r>
              <a:rPr lang="en-US" dirty="0"/>
              <a:t>, </a:t>
            </a:r>
            <a:r>
              <a:rPr lang="en-US" i="1" dirty="0"/>
              <a:t>6</a:t>
            </a:r>
            <a:r>
              <a:rPr lang="en-US" dirty="0"/>
              <a:t>, </a:t>
            </a:r>
            <a:r>
              <a:rPr lang="en-US" dirty="0" smtClean="0"/>
              <a:t>39–42</a:t>
            </a:r>
          </a:p>
          <a:p>
            <a:r>
              <a:rPr lang="en-US" dirty="0" err="1">
                <a:latin typeface="Times New Roman" panose="02020603050405020304" pitchFamily="18" charset="0"/>
                <a:cs typeface="Times New Roman" panose="02020603050405020304" pitchFamily="18" charset="0"/>
              </a:rPr>
              <a:t>Loesch</a:t>
            </a:r>
            <a:r>
              <a:rPr lang="en-US" dirty="0">
                <a:latin typeface="Times New Roman" panose="02020603050405020304" pitchFamily="18" charset="0"/>
                <a:cs typeface="Times New Roman" panose="02020603050405020304" pitchFamily="18" charset="0"/>
              </a:rPr>
              <a:t>, H. (2013, December 10). Why Everybody Should Take Psychology in High School. Retrieved June 27, 2017, from </a:t>
            </a:r>
            <a:r>
              <a:rPr lang="en-US" dirty="0">
                <a:latin typeface="Times New Roman" panose="02020603050405020304" pitchFamily="18" charset="0"/>
                <a:cs typeface="Times New Roman" panose="02020603050405020304" pitchFamily="18" charset="0"/>
                <a:hlinkClick r:id="rId2"/>
              </a:rPr>
              <a:t>http://www.huffingtonpost.com/hannah-loesch/ap-psychology-class_b_4418571.html</a:t>
            </a:r>
            <a:endParaRPr lang="en-US" dirty="0">
              <a:latin typeface="Times New Roman" panose="02020603050405020304" pitchFamily="18" charset="0"/>
              <a:cs typeface="Times New Roman" panose="02020603050405020304" pitchFamily="18" charset="0"/>
            </a:endParaRPr>
          </a:p>
          <a:p>
            <a:r>
              <a:rPr lang="en-US" i="1" dirty="0" err="1">
                <a:latin typeface="Times New Roman" panose="02020603050405020304" pitchFamily="18" charset="0"/>
                <a:cs typeface="Times New Roman" panose="02020603050405020304" pitchFamily="18" charset="0"/>
              </a:rPr>
              <a:t>Breland</a:t>
            </a:r>
            <a:r>
              <a:rPr lang="en-US" i="1" dirty="0">
                <a:latin typeface="Times New Roman" panose="02020603050405020304" pitchFamily="18" charset="0"/>
                <a:cs typeface="Times New Roman" panose="02020603050405020304" pitchFamily="18" charset="0"/>
              </a:rPr>
              <a:t>, N. S. (1978). A survey of precollege psychology in New Jersey. American Psychologist, 33(10), 959-961. doi:10.1037/0003-066X.33.10.959</a:t>
            </a:r>
          </a:p>
          <a:p>
            <a:r>
              <a:rPr lang="en-US" dirty="0">
                <a:solidFill>
                  <a:schemeClr val="tx1"/>
                </a:solidFill>
                <a:latin typeface="Times New Roman" panose="02020603050405020304" pitchFamily="18" charset="0"/>
                <a:cs typeface="Times New Roman" panose="02020603050405020304" pitchFamily="18" charset="0"/>
              </a:rPr>
              <a:t>Preparation of high school psychology teachers by colleges. </a:t>
            </a:r>
            <a:r>
              <a:rPr lang="en-US" dirty="0">
                <a:solidFill>
                  <a:schemeClr val="tx1"/>
                </a:solidFill>
                <a:latin typeface="Times New Roman" panose="02020603050405020304" pitchFamily="18" charset="0"/>
                <a:cs typeface="Times New Roman" panose="02020603050405020304" pitchFamily="18" charset="0"/>
                <a:hlinkClick r:id="rId3"/>
              </a:rPr>
              <a:t>Abrams, Alan M.</a:t>
            </a: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4"/>
              </a:rPr>
              <a:t>Stanley, Julian C.</a:t>
            </a:r>
            <a:r>
              <a:rPr lang="en-US" dirty="0">
                <a:solidFill>
                  <a:schemeClr val="tx1"/>
                </a:solidFill>
                <a:latin typeface="Times New Roman" panose="02020603050405020304" pitchFamily="18" charset="0"/>
                <a:cs typeface="Times New Roman" panose="02020603050405020304" pitchFamily="18" charset="0"/>
              </a:rPr>
              <a:t> American Psychologist, Vol 22(2), Feb 1967, 166-169. </a:t>
            </a:r>
            <a:r>
              <a:rPr lang="en-US" dirty="0">
                <a:solidFill>
                  <a:schemeClr val="tx1"/>
                </a:solidFill>
                <a:latin typeface="Times New Roman" panose="02020603050405020304" pitchFamily="18" charset="0"/>
                <a:cs typeface="Times New Roman" panose="02020603050405020304" pitchFamily="18" charset="0"/>
                <a:hlinkClick r:id="rId5"/>
              </a:rPr>
              <a:t>http://dx.doi.org/10.1037/h0024464</a:t>
            </a: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endParaRPr>
          </a:p>
          <a:p>
            <a:endParaRPr lang="es-ES" altLang="en-US" dirty="0"/>
          </a:p>
          <a:p>
            <a:pPr>
              <a:buFontTx/>
              <a:buNone/>
            </a:pPr>
            <a:endParaRPr lang="es-ES" altLang="en-US" dirty="0"/>
          </a:p>
          <a:p>
            <a:pPr>
              <a:buFontTx/>
              <a:buNone/>
            </a:pPr>
            <a:endParaRPr lang="es-ES" altLang="en-US" dirty="0"/>
          </a:p>
        </p:txBody>
      </p:sp>
    </p:spTree>
    <p:extLst>
      <p:ext uri="{BB962C8B-B14F-4D97-AF65-F5344CB8AC3E}">
        <p14:creationId xmlns:p14="http://schemas.microsoft.com/office/powerpoint/2010/main" val="200468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BBAEF57-5C44-5D42-83D2-0D8F0242FE9A}" type="datetime1">
              <a:rPr lang="en-US" altLang="en-US" sz="1400"/>
              <a:pPr>
                <a:spcBef>
                  <a:spcPct val="0"/>
                </a:spcBef>
                <a:buFontTx/>
                <a:buNone/>
              </a:pPr>
              <a:t>6/28/2017</a:t>
            </a:fld>
            <a:endParaRPr lang="en-US" altLang="en-US" sz="1400"/>
          </a:p>
        </p:txBody>
      </p:sp>
      <p:sp>
        <p:nvSpPr>
          <p:cNvPr id="285698" name="Rectangle 2"/>
          <p:cNvSpPr>
            <a:spLocks noGrp="1" noChangeArrowheads="1"/>
          </p:cNvSpPr>
          <p:nvPr>
            <p:ph type="title"/>
          </p:nvPr>
        </p:nvSpPr>
        <p:spPr/>
        <p:txBody>
          <a:bodyPr/>
          <a:lstStyle/>
          <a:p>
            <a:pPr eaLnBrk="1" hangingPunct="1"/>
            <a:r>
              <a:rPr lang="en-US" altLang="en-US" sz="4000" b="1">
                <a:ea typeface="ＭＳ Ｐゴシック" charset="-128"/>
              </a:rPr>
              <a:t>Puente Contact Information</a:t>
            </a:r>
          </a:p>
        </p:txBody>
      </p:sp>
      <p:sp>
        <p:nvSpPr>
          <p:cNvPr id="809988" name="Rectangle 3"/>
          <p:cNvSpPr>
            <a:spLocks noGrp="1" noChangeArrowheads="1"/>
          </p:cNvSpPr>
          <p:nvPr>
            <p:ph type="body" idx="1"/>
          </p:nvPr>
        </p:nvSpPr>
        <p:spPr/>
        <p:txBody>
          <a:bodyPr>
            <a:normAutofit fontScale="92500" lnSpcReduction="10000"/>
          </a:bodyPr>
          <a:lstStyle/>
          <a:p>
            <a:pPr eaLnBrk="1" hangingPunct="1">
              <a:lnSpc>
                <a:spcPct val="80000"/>
              </a:lnSpc>
              <a:defRPr/>
            </a:pPr>
            <a:r>
              <a:rPr lang="en-US" altLang="en-US" sz="2800" dirty="0">
                <a:latin typeface="+mj-lt"/>
                <a:ea typeface="ＭＳ Ｐゴシック" charset="-128"/>
              </a:rPr>
              <a:t>Websites</a:t>
            </a:r>
          </a:p>
          <a:p>
            <a:pPr lvl="1" eaLnBrk="1" hangingPunct="1">
              <a:lnSpc>
                <a:spcPct val="90000"/>
              </a:lnSpc>
              <a:defRPr/>
            </a:pPr>
            <a:r>
              <a:rPr lang="en-US" altLang="en-US" sz="2000" dirty="0">
                <a:latin typeface="+mj-lt"/>
                <a:ea typeface="ＭＳ Ｐゴシック" charset="-128"/>
              </a:rPr>
              <a:t>Coding =		             www.psychologycoding.com</a:t>
            </a:r>
          </a:p>
          <a:p>
            <a:pPr lvl="1" eaLnBrk="1" hangingPunct="1">
              <a:lnSpc>
                <a:spcPct val="90000"/>
              </a:lnSpc>
              <a:defRPr/>
            </a:pPr>
            <a:r>
              <a:rPr lang="en-US" altLang="en-US" sz="2000" dirty="0">
                <a:latin typeface="+mj-lt"/>
                <a:ea typeface="ＭＳ Ｐゴシック" charset="-128"/>
              </a:rPr>
              <a:t>University = 		  </a:t>
            </a:r>
            <a:r>
              <a:rPr lang="en-US" altLang="en-US" sz="2000" dirty="0" err="1">
                <a:latin typeface="+mj-lt"/>
                <a:ea typeface="ＭＳ Ｐゴシック" charset="-128"/>
              </a:rPr>
              <a:t>www.uncw.edu</a:t>
            </a:r>
            <a:r>
              <a:rPr lang="en-US" altLang="en-US" sz="2000" dirty="0">
                <a:latin typeface="+mj-lt"/>
                <a:ea typeface="ＭＳ Ｐゴシック" charset="-128"/>
              </a:rPr>
              <a:t>/people/</a:t>
            </a:r>
            <a:r>
              <a:rPr lang="en-US" altLang="en-US" sz="2000" dirty="0" err="1">
                <a:latin typeface="+mj-lt"/>
                <a:ea typeface="ＭＳ Ｐゴシック" charset="-128"/>
              </a:rPr>
              <a:t>puente</a:t>
            </a:r>
            <a:endParaRPr lang="en-US" altLang="en-US" sz="2000" dirty="0">
              <a:latin typeface="+mj-lt"/>
              <a:ea typeface="ＭＳ Ｐゴシック" charset="-128"/>
            </a:endParaRPr>
          </a:p>
          <a:p>
            <a:pPr lvl="1" eaLnBrk="1" hangingPunct="1">
              <a:lnSpc>
                <a:spcPct val="90000"/>
              </a:lnSpc>
              <a:defRPr/>
            </a:pPr>
            <a:r>
              <a:rPr lang="en-US" altLang="en-US" sz="2000" dirty="0">
                <a:latin typeface="+mj-lt"/>
                <a:ea typeface="ＭＳ Ｐゴシック" charset="-128"/>
              </a:rPr>
              <a:t>Practice =	                      </a:t>
            </a:r>
            <a:r>
              <a:rPr lang="en-US" altLang="en-US" sz="2000" dirty="0" err="1">
                <a:latin typeface="+mj-lt"/>
                <a:ea typeface="ＭＳ Ｐゴシック" charset="-128"/>
              </a:rPr>
              <a:t>www.clinicalneuropsychology.us</a:t>
            </a:r>
            <a:endParaRPr lang="en-US" altLang="en-US" sz="2000" dirty="0">
              <a:latin typeface="+mj-lt"/>
              <a:ea typeface="ＭＳ Ｐゴシック" charset="-128"/>
            </a:endParaRPr>
          </a:p>
          <a:p>
            <a:pPr lvl="1" eaLnBrk="1" hangingPunct="1">
              <a:lnSpc>
                <a:spcPct val="90000"/>
              </a:lnSpc>
              <a:defRPr/>
            </a:pPr>
            <a:r>
              <a:rPr lang="en-US" altLang="en-US" sz="2000" dirty="0">
                <a:latin typeface="+mj-lt"/>
                <a:ea typeface="ＭＳ Ｐゴシック" charset="-128"/>
              </a:rPr>
              <a:t>Vita/Academic =             </a:t>
            </a:r>
            <a:r>
              <a:rPr lang="en-US" altLang="en-US" sz="2000" dirty="0">
                <a:latin typeface="+mj-lt"/>
                <a:ea typeface="ＭＳ Ｐゴシック" charset="-128"/>
                <a:hlinkClick r:id="rId3"/>
              </a:rPr>
              <a:t>www.antonioepuente.com</a:t>
            </a:r>
            <a:endParaRPr lang="en-US" altLang="en-US" sz="2000" dirty="0">
              <a:latin typeface="+mj-lt"/>
              <a:ea typeface="ＭＳ Ｐゴシック" charset="-128"/>
            </a:endParaRPr>
          </a:p>
          <a:p>
            <a:pPr marL="457200" lvl="1" indent="0" eaLnBrk="1" hangingPunct="1">
              <a:lnSpc>
                <a:spcPct val="90000"/>
              </a:lnSpc>
              <a:buFontTx/>
              <a:buNone/>
              <a:defRPr/>
            </a:pPr>
            <a:endParaRPr lang="en-US" altLang="en-US" sz="1000" dirty="0">
              <a:latin typeface="+mj-lt"/>
              <a:ea typeface="ＭＳ Ｐゴシック" charset="-128"/>
            </a:endParaRPr>
          </a:p>
          <a:p>
            <a:pPr eaLnBrk="1" hangingPunct="1">
              <a:lnSpc>
                <a:spcPct val="80000"/>
              </a:lnSpc>
              <a:defRPr/>
            </a:pPr>
            <a:r>
              <a:rPr lang="en-US" altLang="en-US" sz="2800" dirty="0">
                <a:latin typeface="+mj-lt"/>
                <a:ea typeface="ＭＳ Ｐゴシック" charset="-128"/>
              </a:rPr>
              <a:t>E-mail</a:t>
            </a:r>
          </a:p>
          <a:p>
            <a:pPr lvl="1" eaLnBrk="1" hangingPunct="1">
              <a:lnSpc>
                <a:spcPct val="80000"/>
              </a:lnSpc>
              <a:defRPr/>
            </a:pPr>
            <a:r>
              <a:rPr lang="en-US" altLang="en-US" sz="2000" dirty="0">
                <a:latin typeface="+mj-lt"/>
                <a:ea typeface="ＭＳ Ｐゴシック" charset="-128"/>
              </a:rPr>
              <a:t>University =                      puente@uncw.edu</a:t>
            </a:r>
          </a:p>
          <a:p>
            <a:pPr lvl="1" eaLnBrk="1" hangingPunct="1">
              <a:lnSpc>
                <a:spcPct val="80000"/>
              </a:lnSpc>
              <a:defRPr/>
            </a:pPr>
            <a:r>
              <a:rPr lang="en-US" altLang="en-US" sz="2000" dirty="0">
                <a:latin typeface="+mj-lt"/>
                <a:ea typeface="ＭＳ Ｐゴシック" charset="-128"/>
              </a:rPr>
              <a:t>Practice    =                      </a:t>
            </a:r>
            <a:r>
              <a:rPr lang="en-US" altLang="en-US" sz="2000" dirty="0">
                <a:latin typeface="+mj-lt"/>
                <a:ea typeface="ＭＳ Ｐゴシック" charset="-128"/>
                <a:hlinkClick r:id="rId4"/>
              </a:rPr>
              <a:t>clinicalneuropsychology@gmail.com</a:t>
            </a:r>
            <a:endParaRPr lang="en-US" altLang="en-US" sz="2000" dirty="0">
              <a:latin typeface="+mj-lt"/>
              <a:ea typeface="ＭＳ Ｐゴシック" charset="-128"/>
            </a:endParaRPr>
          </a:p>
          <a:p>
            <a:pPr marL="457200" lvl="1" indent="0" eaLnBrk="1" hangingPunct="1">
              <a:lnSpc>
                <a:spcPct val="80000"/>
              </a:lnSpc>
              <a:buFontTx/>
              <a:buNone/>
              <a:defRPr/>
            </a:pPr>
            <a:endParaRPr lang="en-US" altLang="en-US" sz="1000" dirty="0">
              <a:latin typeface="+mj-lt"/>
              <a:ea typeface="ＭＳ Ｐゴシック" charset="-128"/>
            </a:endParaRPr>
          </a:p>
          <a:p>
            <a:pPr eaLnBrk="1" hangingPunct="1">
              <a:lnSpc>
                <a:spcPct val="80000"/>
              </a:lnSpc>
              <a:defRPr/>
            </a:pPr>
            <a:r>
              <a:rPr lang="en-US" altLang="en-US" sz="2800" dirty="0">
                <a:latin typeface="+mj-lt"/>
                <a:ea typeface="ＭＳ Ｐゴシック" charset="-128"/>
              </a:rPr>
              <a:t>Telephone</a:t>
            </a:r>
          </a:p>
          <a:p>
            <a:pPr lvl="1" eaLnBrk="1" hangingPunct="1">
              <a:lnSpc>
                <a:spcPct val="80000"/>
              </a:lnSpc>
              <a:defRPr/>
            </a:pPr>
            <a:r>
              <a:rPr lang="en-US" altLang="en-US" sz="2000" dirty="0">
                <a:latin typeface="+mj-lt"/>
                <a:ea typeface="ＭＳ Ｐゴシック" charset="-128"/>
              </a:rPr>
              <a:t>University =                      910.962.3812</a:t>
            </a:r>
          </a:p>
          <a:p>
            <a:pPr lvl="1" eaLnBrk="1" hangingPunct="1">
              <a:lnSpc>
                <a:spcPct val="80000"/>
              </a:lnSpc>
              <a:defRPr/>
            </a:pPr>
            <a:r>
              <a:rPr lang="en-US" altLang="en-US" sz="2000" dirty="0">
                <a:latin typeface="+mj-lt"/>
                <a:ea typeface="ＭＳ Ｐゴシック" charset="-128"/>
              </a:rPr>
              <a:t>Practice =                         910.509.9371</a:t>
            </a:r>
          </a:p>
          <a:p>
            <a:pPr lvl="1" eaLnBrk="1" hangingPunct="1">
              <a:lnSpc>
                <a:spcPct val="80000"/>
              </a:lnSpc>
              <a:buFontTx/>
              <a:buNone/>
              <a:defRPr/>
            </a:pPr>
            <a:endParaRPr lang="en-US" altLang="en-US" sz="2500" dirty="0">
              <a:latin typeface="Times New Roman" panose="02020603050405020304" pitchFamily="18" charset="0"/>
              <a:ea typeface="ＭＳ Ｐゴシック" charset="-128"/>
            </a:endParaRPr>
          </a:p>
        </p:txBody>
      </p:sp>
      <p:sp>
        <p:nvSpPr>
          <p:cNvPr id="28570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8F60AC9-C52E-F04E-9E91-AC3A2256157A}" type="slidenum">
              <a:rPr lang="en-US" altLang="en-US" sz="1400"/>
              <a:pPr>
                <a:spcBef>
                  <a:spcPct val="0"/>
                </a:spcBef>
                <a:buFontTx/>
                <a:buNone/>
              </a:pPr>
              <a:t>24</a:t>
            </a:fld>
            <a:endParaRPr lang="en-US" altLang="en-US" sz="1400"/>
          </a:p>
        </p:txBody>
      </p:sp>
      <p:sp>
        <p:nvSpPr>
          <p:cNvPr id="28570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t>psychologycoding.com</a:t>
            </a:r>
          </a:p>
        </p:txBody>
      </p:sp>
    </p:spTree>
    <p:extLst>
      <p:ext uri="{BB962C8B-B14F-4D97-AF65-F5344CB8AC3E}">
        <p14:creationId xmlns:p14="http://schemas.microsoft.com/office/powerpoint/2010/main" val="86486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6045"/>
            <a:ext cx="8867955" cy="553998"/>
          </a:xfrm>
          <a:prstGeom prst="rect">
            <a:avLst/>
          </a:prstGeom>
          <a:noFill/>
        </p:spPr>
        <p:txBody>
          <a:bodyPr wrap="square" rtlCol="0">
            <a:spAutoFit/>
          </a:bodyPr>
          <a:lstStyle/>
          <a:p>
            <a:pPr algn="ctr"/>
            <a:r>
              <a:rPr lang="en-US" sz="3000" b="1" dirty="0">
                <a:solidFill>
                  <a:srgbClr val="000000"/>
                </a:solidFill>
                <a:latin typeface="Times New Roman" panose="02020603050405020304" pitchFamily="18" charset="0"/>
                <a:cs typeface="Times New Roman" panose="02020603050405020304" pitchFamily="18" charset="0"/>
              </a:rPr>
              <a:t>Psychology in High Schools</a:t>
            </a:r>
          </a:p>
        </p:txBody>
      </p:sp>
      <p:sp>
        <p:nvSpPr>
          <p:cNvPr id="5" name="TextBox 4"/>
          <p:cNvSpPr txBox="1"/>
          <p:nvPr/>
        </p:nvSpPr>
        <p:spPr>
          <a:xfrm>
            <a:off x="310551" y="1121435"/>
            <a:ext cx="8833449" cy="2526846"/>
          </a:xfrm>
          <a:prstGeom prst="rect">
            <a:avLst/>
          </a:prstGeom>
          <a:noFill/>
        </p:spPr>
        <p:txBody>
          <a:bodyPr wrap="square" rtlCol="0">
            <a:spAutoFit/>
          </a:bodyPr>
          <a:lstStyle/>
          <a:p>
            <a:pPr marL="228600" lvl="0" indent="-228600" defTabSz="914400" fontAlgn="base">
              <a:lnSpc>
                <a:spcPct val="90000"/>
              </a:lnSpc>
              <a:spcBef>
                <a:spcPts val="1000"/>
              </a:spcBef>
              <a:buFont typeface="Arial"/>
              <a:buChar char="•"/>
            </a:pPr>
            <a:r>
              <a:rPr lang="en-US" sz="2000" dirty="0">
                <a:solidFill>
                  <a:prstClr val="black"/>
                </a:solidFill>
                <a:latin typeface="Times New Roman" panose="02020603050405020304" pitchFamily="18" charset="0"/>
                <a:cs typeface="Times New Roman" panose="02020603050405020304" pitchFamily="18" charset="0"/>
              </a:rPr>
              <a:t>High school courses in the mid 20</a:t>
            </a:r>
            <a:r>
              <a:rPr lang="en-US" sz="2000" baseline="30000" dirty="0">
                <a:solidFill>
                  <a:prstClr val="black"/>
                </a:solidFill>
                <a:latin typeface="Times New Roman" panose="02020603050405020304" pitchFamily="18" charset="0"/>
                <a:cs typeface="Times New Roman" panose="02020603050405020304" pitchFamily="18" charset="0"/>
              </a:rPr>
              <a:t>th</a:t>
            </a:r>
            <a:r>
              <a:rPr lang="en-US" sz="2000" dirty="0">
                <a:solidFill>
                  <a:prstClr val="black"/>
                </a:solidFill>
                <a:latin typeface="Times New Roman" panose="02020603050405020304" pitchFamily="18" charset="0"/>
                <a:cs typeface="Times New Roman" panose="02020603050405020304" pitchFamily="18" charset="0"/>
              </a:rPr>
              <a:t> century were typically electives and instructors lacked degrees in the field. </a:t>
            </a:r>
          </a:p>
          <a:p>
            <a:pPr marL="228600" lvl="0" indent="-228600" defTabSz="914400" fontAlgn="base">
              <a:lnSpc>
                <a:spcPct val="90000"/>
              </a:lnSpc>
              <a:spcBef>
                <a:spcPts val="1000"/>
              </a:spcBef>
              <a:buFont typeface="Arial"/>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228600" lvl="0" indent="-228600" defTabSz="914400" fontAlgn="base">
              <a:lnSpc>
                <a:spcPct val="90000"/>
              </a:lnSpc>
              <a:spcBef>
                <a:spcPts val="1000"/>
              </a:spcBef>
              <a:buFont typeface="Arial"/>
              <a:buChar char="•"/>
            </a:pPr>
            <a:r>
              <a:rPr lang="en-US" sz="2000" dirty="0">
                <a:solidFill>
                  <a:prstClr val="black"/>
                </a:solidFill>
                <a:latin typeface="Times New Roman" panose="02020603050405020304" pitchFamily="18" charset="0"/>
                <a:cs typeface="Times New Roman" panose="02020603050405020304" pitchFamily="18" charset="0"/>
              </a:rPr>
              <a:t>The APA TOPPS (Teachers of Psychology in Secondary Schools) was created in the 1990’s, promoting excellence in the study of psychology through their National Standards of High School Psychology Curricula.</a:t>
            </a:r>
          </a:p>
          <a:p>
            <a:pPr lvl="0" defTabSz="914400">
              <a:lnSpc>
                <a:spcPct val="90000"/>
              </a:lnSpc>
              <a:spcBef>
                <a:spcPts val="1000"/>
              </a:spcBef>
            </a:pPr>
            <a:endParaRPr lang="en-US" sz="2800" dirty="0">
              <a:solidFill>
                <a:prstClr val="black"/>
              </a:solidFill>
              <a:latin typeface="Calibri" panose="020F0502020204030204"/>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0" y="4245429"/>
            <a:ext cx="4983879" cy="1948485"/>
          </a:xfrm>
          <a:prstGeom prst="rect">
            <a:avLst/>
          </a:prstGeom>
        </p:spPr>
      </p:pic>
    </p:spTree>
    <p:extLst>
      <p:ext uri="{BB962C8B-B14F-4D97-AF65-F5344CB8AC3E}">
        <p14:creationId xmlns:p14="http://schemas.microsoft.com/office/powerpoint/2010/main" val="17618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500" b="1" dirty="0">
                <a:latin typeface="Times New Roman" panose="02020603050405020304" pitchFamily="18" charset="0"/>
                <a:cs typeface="Times New Roman" panose="02020603050405020304" pitchFamily="18" charset="0"/>
              </a:rPr>
              <a:t>Psychology in High school</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AutoNum type="romanUcPeriod"/>
            </a:pPr>
            <a:endParaRPr lang="en-US" sz="20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96" y="1783659"/>
            <a:ext cx="7394919" cy="4747778"/>
          </a:xfrm>
          <a:prstGeom prst="rect">
            <a:avLst/>
          </a:prstGeom>
        </p:spPr>
      </p:pic>
    </p:spTree>
    <p:extLst>
      <p:ext uri="{BB962C8B-B14F-4D97-AF65-F5344CB8AC3E}">
        <p14:creationId xmlns:p14="http://schemas.microsoft.com/office/powerpoint/2010/main" val="52681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14268" y="20396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228600" indent="-228600" defTabSz="914400" fontAlgn="base">
              <a:lnSpc>
                <a:spcPct val="90000"/>
              </a:lnSpc>
              <a:spcBef>
                <a:spcPts val="1000"/>
              </a:spcBef>
              <a:buFont typeface="Arial"/>
              <a:buChar char="•"/>
            </a:pPr>
            <a:r>
              <a:rPr lang="en-US" sz="2000" dirty="0">
                <a:solidFill>
                  <a:prstClr val="black"/>
                </a:solidFill>
                <a:latin typeface="Times New Roman" panose="02020603050405020304" pitchFamily="18" charset="0"/>
                <a:cs typeface="Times New Roman" panose="02020603050405020304" pitchFamily="18" charset="0"/>
              </a:rPr>
              <a:t>Prior to the arrival of experimental psychology in the US in the late 19th century, courses in “Mental philosophy” were taught which studies the topics of intellect, senses, emotions, and will</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marL="228600" indent="-228600" defTabSz="914400" fontAlgn="base">
              <a:lnSpc>
                <a:spcPct val="90000"/>
              </a:lnSpc>
              <a:spcBef>
                <a:spcPts val="1000"/>
              </a:spcBef>
              <a:buFont typeface="Arial"/>
              <a:buChar char="•"/>
            </a:pPr>
            <a:r>
              <a:rPr lang="en-US" sz="2000" dirty="0">
                <a:solidFill>
                  <a:prstClr val="black"/>
                </a:solidFill>
                <a:latin typeface="Times New Roman" panose="02020603050405020304" pitchFamily="18" charset="0"/>
                <a:cs typeface="Times New Roman" panose="02020603050405020304" pitchFamily="18" charset="0"/>
              </a:rPr>
              <a:t>These courses were typically required for graduation from universities however these courses were not uncommon for high school students by the 1830’s-40’s; one of the most popular textbooks was Thomas Upham's Elements of Mental </a:t>
            </a:r>
            <a:r>
              <a:rPr lang="en-US" sz="2000" dirty="0" smtClean="0">
                <a:solidFill>
                  <a:prstClr val="black"/>
                </a:solidFill>
                <a:latin typeface="Times New Roman" panose="02020603050405020304" pitchFamily="18" charset="0"/>
                <a:cs typeface="Times New Roman" panose="02020603050405020304" pitchFamily="18" charset="0"/>
              </a:rPr>
              <a:t>Philosophy.</a:t>
            </a:r>
            <a:endParaRPr lang="en-US" dirty="0"/>
          </a:p>
        </p:txBody>
      </p:sp>
      <p:sp>
        <p:nvSpPr>
          <p:cNvPr id="3" name="Rectangle 2"/>
          <p:cNvSpPr/>
          <p:nvPr/>
        </p:nvSpPr>
        <p:spPr>
          <a:xfrm>
            <a:off x="785002" y="793956"/>
            <a:ext cx="7323827" cy="1015663"/>
          </a:xfrm>
          <a:prstGeom prst="rect">
            <a:avLst/>
          </a:prstGeom>
        </p:spPr>
        <p:txBody>
          <a:bodyPr wrap="square">
            <a:spAutoFit/>
          </a:bodyPr>
          <a:lstStyle/>
          <a:p>
            <a:pPr algn="ctr"/>
            <a:r>
              <a:rPr lang="en-US" sz="3000" b="1" dirty="0">
                <a:solidFill>
                  <a:srgbClr val="000000"/>
                </a:solidFill>
                <a:latin typeface="Times New Roman" panose="02020603050405020304" pitchFamily="18" charset="0"/>
                <a:cs typeface="Times New Roman" panose="02020603050405020304" pitchFamily="18" charset="0"/>
              </a:rPr>
              <a:t>A Brief History of the Psychology Course in American High Schools</a:t>
            </a:r>
          </a:p>
        </p:txBody>
      </p:sp>
      <p:pic>
        <p:nvPicPr>
          <p:cNvPr id="31746" name="Picture 2" descr="Image result for Thomas Upham's Elements of Mental Philoso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4" y="4055631"/>
            <a:ext cx="2065111" cy="28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9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490280"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defTabSz="457200"/>
            <a:r>
              <a:rPr lang="en-US" sz="3000" b="1" dirty="0">
                <a:latin typeface="Times New Roman" panose="02020603050405020304" pitchFamily="18" charset="0"/>
                <a:ea typeface="+mn-ea"/>
                <a:cs typeface="Times New Roman" panose="02020603050405020304" pitchFamily="18" charset="0"/>
              </a:rPr>
              <a:t>A Brief History of the Psychology Course in American High Schools</a:t>
            </a:r>
          </a:p>
        </p:txBody>
      </p:sp>
      <p:sp>
        <p:nvSpPr>
          <p:cNvPr id="9" name="Content Placeholder 2"/>
          <p:cNvSpPr txBox="1">
            <a:spLocks/>
          </p:cNvSpPr>
          <p:nvPr/>
        </p:nvSpPr>
        <p:spPr>
          <a:xfrm>
            <a:off x="412180" y="2050473"/>
            <a:ext cx="8065294" cy="3990887"/>
          </a:xfrm>
          <a:prstGeom prst="rect">
            <a:avLst/>
          </a:prstGeom>
        </p:spPr>
        <p:txBody>
          <a:bodyPr vert="horz" lIns="91440" tIns="45720" rIns="91440" bIns="45720" rtlCol="0">
            <a:normAutofit lnSpcReduction="10000"/>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71500" indent="-571500" fontAlgn="base">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~12 books published around that same time that designate their use for high schools; another of this type is Andrew Peabody’s 1873 textbook, A manual of Moral Philosophy Designed for Colleges and High Schools or Daniel Putnam’s  (1889) Elementary Psychology, or the First Principles of Mental and Moral Science for High, Normal, and Other Secondary Schools and for Private Reading</a:t>
            </a:r>
          </a:p>
          <a:p>
            <a:pPr fontAlgn="base"/>
            <a:endParaRPr lang="en-US" dirty="0">
              <a:solidFill>
                <a:prstClr val="black"/>
              </a:solidFill>
              <a:latin typeface="Times New Roman" panose="02020603050405020304" pitchFamily="18" charset="0"/>
              <a:cs typeface="Times New Roman" panose="02020603050405020304" pitchFamily="18" charset="0"/>
            </a:endParaRPr>
          </a:p>
          <a:p>
            <a:pPr marL="571500" indent="-571500" fontAlgn="base">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Late in the 19th century and early in the 20th century Psychology as a high school course was valued for its moral training; later in the 20th century psychology was valued for its pedagogical value.</a:t>
            </a:r>
          </a:p>
          <a:p>
            <a:endParaRPr lang="en-US" sz="4000" dirty="0"/>
          </a:p>
        </p:txBody>
      </p:sp>
    </p:spTree>
    <p:extLst>
      <p:ext uri="{BB962C8B-B14F-4D97-AF65-F5344CB8AC3E}">
        <p14:creationId xmlns:p14="http://schemas.microsoft.com/office/powerpoint/2010/main" val="203356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163286"/>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A Brief History of the Psychology Course in American High Schools</a:t>
            </a:r>
            <a:endParaRPr lang="en-US" sz="30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412180" y="1790265"/>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APA’s first involvement in high school psychology was in 1935 with the creation of the Committee to Study the Problems Connected with the teaching of Psychology in High Schools and Junior Colleges. Part of the committee was Goodwin Watson and Calvin Stone; </a:t>
            </a:r>
          </a:p>
          <a:p>
            <a:pPr fontAlgn="base"/>
            <a:endParaRPr lang="en-US" sz="2000" i="1"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early as 1962, high school teachers were allowed as affiliates to the APA; they were even invited to secondary school specific workshops</a:t>
            </a:r>
          </a:p>
        </p:txBody>
      </p:sp>
    </p:spTree>
    <p:extLst>
      <p:ext uri="{BB962C8B-B14F-4D97-AF65-F5344CB8AC3E}">
        <p14:creationId xmlns:p14="http://schemas.microsoft.com/office/powerpoint/2010/main" val="93539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A Brief History of the Psychology Course in American High Schools</a:t>
            </a:r>
          </a:p>
        </p:txBody>
      </p:sp>
      <p:sp>
        <p:nvSpPr>
          <p:cNvPr id="9" name="Content Placeholder 2"/>
          <p:cNvSpPr txBox="1">
            <a:spLocks/>
          </p:cNvSpPr>
          <p:nvPr/>
        </p:nvSpPr>
        <p:spPr>
          <a:xfrm>
            <a:off x="426467" y="2072305"/>
            <a:ext cx="8065294" cy="3766185"/>
          </a:xfrm>
          <a:prstGeom prst="rect">
            <a:avLst/>
          </a:prstGeom>
        </p:spPr>
        <p:txBody>
          <a:bodyPr vert="horz" lIns="91440" tIns="45720" rIns="91440" bIns="45720" rtlCol="0">
            <a:normAutofit fontScale="70000" lnSpcReduction="20000"/>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457200" indent="-457200" fontAlgn="base">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1970, APA created the Clearinghouse for Precollege Psychology under the APA Office for Educational Affairs. Notably, the Clearinghouse started the publication first entitled </a:t>
            </a:r>
            <a:r>
              <a:rPr lang="en-US" sz="2800" i="1" dirty="0">
                <a:latin typeface="Times New Roman" panose="02020603050405020304" pitchFamily="18" charset="0"/>
                <a:cs typeface="Times New Roman" panose="02020603050405020304" pitchFamily="18" charset="0"/>
              </a:rPr>
              <a:t>Periodically</a:t>
            </a:r>
            <a:r>
              <a:rPr lang="en-US" sz="2800" dirty="0">
                <a:latin typeface="Times New Roman" panose="02020603050405020304" pitchFamily="18" charset="0"/>
                <a:cs typeface="Times New Roman" panose="02020603050405020304" pitchFamily="18" charset="0"/>
              </a:rPr>
              <a:t> in Sept. 1970. It was mailed to 5,600 high school psychology teachers and included information and publications appropriate for a high school setting. It has changed named to </a:t>
            </a:r>
            <a:r>
              <a:rPr lang="en-US" sz="2800" i="1" dirty="0">
                <a:latin typeface="Times New Roman" panose="02020603050405020304" pitchFamily="18" charset="0"/>
                <a:cs typeface="Times New Roman" panose="02020603050405020304" pitchFamily="18" charset="0"/>
              </a:rPr>
              <a:t>The Psychology Teacher Network </a:t>
            </a:r>
            <a:r>
              <a:rPr lang="en-US" sz="2800" dirty="0">
                <a:latin typeface="Times New Roman" panose="02020603050405020304" pitchFamily="18" charset="0"/>
                <a:cs typeface="Times New Roman" panose="02020603050405020304" pitchFamily="18" charset="0"/>
              </a:rPr>
              <a:t>and is still published quarterly.  (</a:t>
            </a:r>
            <a:r>
              <a:rPr lang="en-US" sz="2800" dirty="0" err="1">
                <a:latin typeface="Times New Roman" panose="02020603050405020304" pitchFamily="18" charset="0"/>
                <a:cs typeface="Times New Roman" panose="02020603050405020304" pitchFamily="18" charset="0"/>
              </a:rPr>
              <a:t>Kasschau</a:t>
            </a:r>
            <a:r>
              <a:rPr lang="en-US" sz="2800" dirty="0">
                <a:latin typeface="Times New Roman" panose="02020603050405020304" pitchFamily="18" charset="0"/>
                <a:cs typeface="Times New Roman" panose="02020603050405020304" pitchFamily="18" charset="0"/>
              </a:rPr>
              <a:t>, 1974)</a:t>
            </a:r>
          </a:p>
          <a:p>
            <a:pPr fontAlgn="base">
              <a:lnSpc>
                <a:spcPct val="120000"/>
              </a:lnSpc>
            </a:pPr>
            <a:endParaRPr lang="en-US" sz="2800" i="1" dirty="0">
              <a:latin typeface="Times New Roman" panose="02020603050405020304" pitchFamily="18" charset="0"/>
              <a:cs typeface="Times New Roman" panose="02020603050405020304" pitchFamily="18" charset="0"/>
            </a:endParaRPr>
          </a:p>
          <a:p>
            <a:pPr marL="457200" indent="-457200" fontAlgn="base">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1988, the College Board approved psychology as an AP course after 18 years of failed proposals by the APA. The first AP psychology exam was administered in May of 1992, in the centennial year of the APA.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65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2180" y="0"/>
            <a:ext cx="8079581" cy="1658198"/>
          </a:xfrm>
          <a:prstGeom prst="rect">
            <a:avLst/>
          </a:prstGeom>
        </p:spPr>
        <p:txBody>
          <a:bodyPr vert="horz" lIns="91440" tIns="45720" rIns="91440" bIns="45720" rtlCol="0" anchor="b">
            <a:noAutofit/>
          </a:bodyPr>
          <a:lstStyle>
            <a:lvl1pPr algn="l" defTabSz="685766" rtl="0" eaLnBrk="1" latinLnBrk="0" hangingPunct="1">
              <a:lnSpc>
                <a:spcPct val="80000"/>
              </a:lnSpc>
              <a:spcBef>
                <a:spcPct val="0"/>
              </a:spcBef>
              <a:buNone/>
              <a:defRPr sz="6600" kern="1200" spc="-90" baseline="0">
                <a:solidFill>
                  <a:srgbClr val="000000"/>
                </a:solidFill>
                <a:latin typeface="+mj-lt"/>
                <a:ea typeface="+mj-ea"/>
                <a:cs typeface="+mj-cs"/>
              </a:defRPr>
            </a:lvl1pPr>
          </a:lstStyle>
          <a:p>
            <a:pPr algn="ctr"/>
            <a:r>
              <a:rPr lang="en-US" sz="3000" b="1" dirty="0">
                <a:latin typeface="Times New Roman" panose="02020603050405020304" pitchFamily="18" charset="0"/>
                <a:cs typeface="Times New Roman" panose="02020603050405020304" pitchFamily="18" charset="0"/>
              </a:rPr>
              <a:t>Why is high school psychology important?</a:t>
            </a:r>
          </a:p>
        </p:txBody>
      </p:sp>
      <p:sp>
        <p:nvSpPr>
          <p:cNvPr id="9" name="Content Placeholder 2"/>
          <p:cNvSpPr txBox="1">
            <a:spLocks/>
          </p:cNvSpPr>
          <p:nvPr/>
        </p:nvSpPr>
        <p:spPr>
          <a:xfrm>
            <a:off x="426467" y="2496847"/>
            <a:ext cx="8065294" cy="3766185"/>
          </a:xfrm>
          <a:prstGeom prst="rect">
            <a:avLst/>
          </a:prstGeom>
        </p:spPr>
        <p:txBody>
          <a:bodyPr vert="horz" lIns="91440" tIns="45720" rIns="91440" bIns="45720" rtlCol="0">
            <a:normAutofit/>
          </a:bodyPr>
          <a:lstStyle>
            <a:lvl1pPr marL="0" indent="0" algn="l" defTabSz="685766" rtl="0" eaLnBrk="1" latinLnBrk="0" hangingPunct="1">
              <a:lnSpc>
                <a:spcPct val="85000"/>
              </a:lnSpc>
              <a:spcBef>
                <a:spcPts val="975"/>
              </a:spcBef>
              <a:buFont typeface="Arial" pitchFamily="34" charset="0"/>
              <a:buNone/>
              <a:defRPr sz="2400" kern="1200">
                <a:solidFill>
                  <a:srgbClr val="000000"/>
                </a:solidFill>
                <a:latin typeface="+mj-lt"/>
                <a:ea typeface="+mn-ea"/>
                <a:cs typeface="+mn-cs"/>
              </a:defRPr>
            </a:lvl1pPr>
            <a:lvl2pPr marL="342884" indent="0" algn="ctr" defTabSz="685766" rtl="0" eaLnBrk="1" latinLnBrk="0" hangingPunct="1">
              <a:lnSpc>
                <a:spcPct val="85000"/>
              </a:lnSpc>
              <a:spcBef>
                <a:spcPts val="450"/>
              </a:spcBef>
              <a:buFont typeface="Arial" pitchFamily="34" charset="0"/>
              <a:buNone/>
              <a:defRPr sz="2100" kern="1200">
                <a:solidFill>
                  <a:srgbClr val="000000"/>
                </a:solidFill>
                <a:latin typeface="+mn-lt"/>
                <a:ea typeface="+mn-ea"/>
                <a:cs typeface="+mn-cs"/>
              </a:defRPr>
            </a:lvl2pPr>
            <a:lvl3pPr marL="685766" indent="0" algn="ctr" defTabSz="685766" rtl="0" eaLnBrk="1" latinLnBrk="0" hangingPunct="1">
              <a:lnSpc>
                <a:spcPct val="85000"/>
              </a:lnSpc>
              <a:spcBef>
                <a:spcPts val="450"/>
              </a:spcBef>
              <a:buFont typeface="Arial" pitchFamily="34" charset="0"/>
              <a:buNone/>
              <a:defRPr sz="1800" i="1" kern="1200">
                <a:solidFill>
                  <a:srgbClr val="000000"/>
                </a:solidFill>
                <a:latin typeface="+mn-lt"/>
                <a:ea typeface="+mn-ea"/>
                <a:cs typeface="+mn-cs"/>
              </a:defRPr>
            </a:lvl3pPr>
            <a:lvl4pPr marL="1028649"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4pPr>
            <a:lvl5pPr marL="1371532" indent="0" algn="ctr" defTabSz="685766" rtl="0" eaLnBrk="1" latinLnBrk="0" hangingPunct="1">
              <a:lnSpc>
                <a:spcPct val="85000"/>
              </a:lnSpc>
              <a:spcBef>
                <a:spcPts val="450"/>
              </a:spcBef>
              <a:buFont typeface="Arial" pitchFamily="34" charset="0"/>
              <a:buNone/>
              <a:defRPr sz="1500" kern="1200">
                <a:solidFill>
                  <a:srgbClr val="000000"/>
                </a:solidFill>
                <a:latin typeface="+mn-lt"/>
                <a:ea typeface="+mn-ea"/>
                <a:cs typeface="+mn-cs"/>
              </a:defRPr>
            </a:lvl5pPr>
            <a:lvl6pPr marL="1714415"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6pPr>
            <a:lvl7pPr marL="2057297"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7pPr>
            <a:lvl8pPr marL="2400180"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8pPr>
            <a:lvl9pPr marL="2743064" indent="0" algn="ctr" defTabSz="685766" rtl="0" eaLnBrk="1" latinLnBrk="0" hangingPunct="1">
              <a:lnSpc>
                <a:spcPct val="85000"/>
              </a:lnSpc>
              <a:spcBef>
                <a:spcPts val="450"/>
              </a:spcBef>
              <a:buFont typeface="Arial" pitchFamily="34" charset="0"/>
              <a:buNone/>
              <a:defRPr sz="1500" kern="1200">
                <a:solidFill>
                  <a:schemeClr val="tx1">
                    <a:lumMod val="65000"/>
                    <a:lumOff val="35000"/>
                  </a:schemeClr>
                </a:solidFill>
                <a:latin typeface="+mn-lt"/>
                <a:ea typeface="+mn-ea"/>
                <a:cs typeface="+mn-cs"/>
              </a:defRPr>
            </a:lvl9pPr>
          </a:lstStyle>
          <a:p>
            <a:pPr marL="514350" indent="-514350">
              <a:buFont typeface="Arial" pitchFamily="34" charset="0"/>
              <a:buAutoNum type="romanUcPeriod"/>
            </a:pPr>
            <a:r>
              <a:rPr lang="en-US" sz="2000" dirty="0">
                <a:solidFill>
                  <a:srgbClr val="FF0000"/>
                </a:solidFill>
                <a:latin typeface="Times New Roman" panose="02020603050405020304" pitchFamily="18" charset="0"/>
                <a:cs typeface="Times New Roman" panose="02020603050405020304" pitchFamily="18" charset="0"/>
              </a:rPr>
              <a:t>High school psychology courses are frequently students' first — and maybe only — exposure to psychology</a:t>
            </a:r>
          </a:p>
          <a:p>
            <a:pPr marL="514350" indent="-514350">
              <a:buAutoNum type="romanUcPeriod"/>
            </a:pP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057336"/>
      </p:ext>
    </p:extLst>
  </p:cSld>
  <p:clrMapOvr>
    <a:masterClrMapping/>
  </p:clrMapOvr>
</p:sld>
</file>

<file path=ppt/theme/theme1.xml><?xml version="1.0" encoding="utf-8"?>
<a:theme xmlns:a="http://schemas.openxmlformats.org/drawingml/2006/main" name="Metropolitan">
  <a:themeElements>
    <a:clrScheme name="APA CoR2016">
      <a:dk1>
        <a:srgbClr val="005392"/>
      </a:dk1>
      <a:lt1>
        <a:srgbClr val="FFFFFF"/>
      </a:lt1>
      <a:dk2>
        <a:srgbClr val="005392"/>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uente COR Feb 2017" id="{8E00A85C-0845-B347-95BA-306399A1E703}" vid="{11157C4C-C595-904C-9C6C-8D9184FF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Puente COR Feb 2017</Template>
  <TotalTime>574</TotalTime>
  <Words>890</Words>
  <Application>Microsoft Office PowerPoint</Application>
  <PresentationFormat>On-screen Show (4:3)</PresentationFormat>
  <Paragraphs>147</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Unicode MS</vt:lpstr>
      <vt:lpstr>ＭＳ Ｐゴシック</vt:lpstr>
      <vt:lpstr>Arial</vt:lpstr>
      <vt:lpstr>Calibri</vt:lpstr>
      <vt:lpstr>Times New Roman</vt:lpstr>
      <vt:lpstr>Metropolitan</vt:lpstr>
      <vt:lpstr>PowerPoint Presentation</vt:lpstr>
      <vt:lpstr>Disclaimer &amp; Conflict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Puente 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Kuwabara</dc:creator>
  <cp:lastModifiedBy>Sarah Rogers</cp:lastModifiedBy>
  <cp:revision>148</cp:revision>
  <cp:lastPrinted>2016-09-01T18:29:45Z</cp:lastPrinted>
  <dcterms:created xsi:type="dcterms:W3CDTF">2017-05-16T21:57:02Z</dcterms:created>
  <dcterms:modified xsi:type="dcterms:W3CDTF">2017-06-28T11:21:23Z</dcterms:modified>
</cp:coreProperties>
</file>