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85" r:id="rId11"/>
    <p:sldId id="273" r:id="rId12"/>
    <p:sldId id="274" r:id="rId13"/>
    <p:sldId id="275" r:id="rId14"/>
    <p:sldId id="276" r:id="rId15"/>
    <p:sldId id="277" r:id="rId16"/>
    <p:sldId id="284" r:id="rId17"/>
    <p:sldId id="301" r:id="rId18"/>
    <p:sldId id="286" r:id="rId19"/>
    <p:sldId id="287" r:id="rId20"/>
    <p:sldId id="293" r:id="rId21"/>
    <p:sldId id="295" r:id="rId22"/>
    <p:sldId id="296" r:id="rId23"/>
    <p:sldId id="297" r:id="rId24"/>
    <p:sldId id="302" r:id="rId25"/>
    <p:sldId id="298" r:id="rId26"/>
    <p:sldId id="272" r:id="rId27"/>
    <p:sldId id="271" r:id="rId28"/>
    <p:sldId id="266" r:id="rId29"/>
    <p:sldId id="267" r:id="rId30"/>
    <p:sldId id="268" r:id="rId31"/>
    <p:sldId id="305" r:id="rId32"/>
    <p:sldId id="307" r:id="rId33"/>
    <p:sldId id="306" r:id="rId34"/>
    <p:sldId id="269" r:id="rId35"/>
    <p:sldId id="27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714" y="-456"/>
      </p:cViewPr>
      <p:guideLst>
        <p:guide orient="horz" pos="2160"/>
        <p:guide pos="2880"/>
      </p:guideLst>
    </p:cSldViewPr>
  </p:slideViewPr>
  <p:notesTextViewPr>
    <p:cViewPr>
      <p:scale>
        <a:sx n="1" d="1"/>
        <a:sy n="1" d="1"/>
      </p:scale>
      <p:origin x="0" y="0"/>
    </p:cViewPr>
  </p:notesTextViewPr>
  <p:sorterViewPr>
    <p:cViewPr>
      <p:scale>
        <a:sx n="100" d="100"/>
        <a:sy n="100" d="100"/>
      </p:scale>
      <p:origin x="0" y="35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93229744728099"/>
          <c:y val="2.32974910394265E-2"/>
          <c:w val="0.70921198668146501"/>
          <c:h val="0.71326164874552"/>
        </c:manualLayout>
      </c:layout>
      <c:barChart>
        <c:barDir val="col"/>
        <c:grouping val="clustered"/>
        <c:varyColors val="0"/>
        <c:ser>
          <c:idx val="1"/>
          <c:order val="0"/>
          <c:tx>
            <c:strRef>
              <c:f>Sheet1!$A$2</c:f>
              <c:strCache>
                <c:ptCount val="1"/>
                <c:pt idx="0">
                  <c:v>Hispanic</c:v>
                </c:pt>
              </c:strCache>
            </c:strRef>
          </c:tx>
          <c:spPr>
            <a:solidFill>
              <a:srgbClr val="FF9900"/>
            </a:solidFill>
            <a:ln w="12842">
              <a:solidFill>
                <a:srgbClr val="FF6600"/>
              </a:solidFill>
              <a:prstDash val="solid"/>
            </a:ln>
          </c:spPr>
          <c:invertIfNegative val="0"/>
          <c:dPt>
            <c:idx val="4"/>
            <c:invertIfNegative val="0"/>
            <c:bubble3D val="0"/>
            <c:spPr>
              <a:solidFill>
                <a:srgbClr val="FFFF00"/>
              </a:solidFill>
              <a:ln w="12842">
                <a:solidFill>
                  <a:srgbClr val="FF6600"/>
                </a:solidFill>
                <a:prstDash val="solid"/>
              </a:ln>
            </c:spPr>
          </c:dPt>
          <c:dPt>
            <c:idx val="5"/>
            <c:invertIfNegative val="0"/>
            <c:bubble3D val="0"/>
            <c:spPr>
              <a:solidFill>
                <a:srgbClr val="FFFF00"/>
              </a:solidFill>
              <a:ln w="12842">
                <a:solidFill>
                  <a:srgbClr val="FF6600"/>
                </a:solidFill>
                <a:prstDash val="solid"/>
              </a:ln>
            </c:spPr>
          </c:dPt>
          <c:dPt>
            <c:idx val="6"/>
            <c:invertIfNegative val="0"/>
            <c:bubble3D val="0"/>
            <c:spPr>
              <a:solidFill>
                <a:srgbClr val="FFFF00"/>
              </a:solidFill>
              <a:ln w="12842">
                <a:solidFill>
                  <a:srgbClr val="FF6600"/>
                </a:solidFill>
                <a:prstDash val="solid"/>
              </a:ln>
            </c:spPr>
          </c:dPt>
          <c:dPt>
            <c:idx val="7"/>
            <c:invertIfNegative val="0"/>
            <c:bubble3D val="0"/>
            <c:spPr>
              <a:solidFill>
                <a:srgbClr val="FFFF00"/>
              </a:solidFill>
              <a:ln w="12842">
                <a:solidFill>
                  <a:srgbClr val="FF6600"/>
                </a:solidFill>
                <a:prstDash val="solid"/>
              </a:ln>
            </c:spPr>
          </c:dPt>
          <c:dPt>
            <c:idx val="8"/>
            <c:invertIfNegative val="0"/>
            <c:bubble3D val="0"/>
            <c:spPr>
              <a:solidFill>
                <a:srgbClr val="FFFF00"/>
              </a:solidFill>
              <a:ln w="12842">
                <a:solidFill>
                  <a:srgbClr val="FF6600"/>
                </a:solidFill>
                <a:prstDash val="solid"/>
              </a:ln>
            </c:spPr>
          </c:dPt>
          <c:dLbls>
            <c:numFmt formatCode="0.0" sourceLinked="0"/>
            <c:spPr>
              <a:noFill/>
              <a:ln w="25684">
                <a:noFill/>
              </a:ln>
            </c:spPr>
            <c:txPr>
              <a:bodyPr/>
              <a:lstStyle/>
              <a:p>
                <a:pPr>
                  <a:defRPr sz="2073" b="1"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dLbls>
          <c:cat>
            <c:strRef>
              <c:f>Sheet1!$B$1:$J$1</c:f>
              <c:strCache>
                <c:ptCount val="9"/>
                <c:pt idx="0">
                  <c:v>1970</c:v>
                </c:pt>
                <c:pt idx="1">
                  <c:v>1980</c:v>
                </c:pt>
                <c:pt idx="2">
                  <c:v>1990</c:v>
                </c:pt>
                <c:pt idx="3">
                  <c:v>2000</c:v>
                </c:pt>
                <c:pt idx="4">
                  <c:v>2010*</c:v>
                </c:pt>
                <c:pt idx="5">
                  <c:v>2020*</c:v>
                </c:pt>
                <c:pt idx="6">
                  <c:v>2030*</c:v>
                </c:pt>
                <c:pt idx="7">
                  <c:v>2040*</c:v>
                </c:pt>
                <c:pt idx="8">
                  <c:v>2050*</c:v>
                </c:pt>
              </c:strCache>
            </c:strRef>
          </c:cat>
          <c:val>
            <c:numRef>
              <c:f>Sheet1!$B$2:$J$2</c:f>
              <c:numCache>
                <c:formatCode>General</c:formatCode>
                <c:ptCount val="9"/>
                <c:pt idx="0">
                  <c:v>4.7</c:v>
                </c:pt>
                <c:pt idx="1">
                  <c:v>6.4</c:v>
                </c:pt>
                <c:pt idx="2" formatCode="0.0">
                  <c:v>9</c:v>
                </c:pt>
                <c:pt idx="3">
                  <c:v>12.5</c:v>
                </c:pt>
                <c:pt idx="4" formatCode="0.0">
                  <c:v>15.5</c:v>
                </c:pt>
                <c:pt idx="5">
                  <c:v>17.8</c:v>
                </c:pt>
                <c:pt idx="6">
                  <c:v>20.100000000000001</c:v>
                </c:pt>
                <c:pt idx="7">
                  <c:v>22.3</c:v>
                </c:pt>
                <c:pt idx="8">
                  <c:v>24.4</c:v>
                </c:pt>
              </c:numCache>
            </c:numRef>
          </c:val>
        </c:ser>
        <c:dLbls>
          <c:showLegendKey val="0"/>
          <c:showVal val="1"/>
          <c:showCatName val="0"/>
          <c:showSerName val="0"/>
          <c:showPercent val="0"/>
          <c:showBubbleSize val="0"/>
        </c:dLbls>
        <c:gapWidth val="110"/>
        <c:axId val="78609792"/>
        <c:axId val="78930304"/>
      </c:barChart>
      <c:catAx>
        <c:axId val="78609792"/>
        <c:scaling>
          <c:orientation val="minMax"/>
        </c:scaling>
        <c:delete val="0"/>
        <c:axPos val="b"/>
        <c:numFmt formatCode="General" sourceLinked="1"/>
        <c:majorTickMark val="none"/>
        <c:minorTickMark val="none"/>
        <c:tickLblPos val="nextTo"/>
        <c:spPr>
          <a:ln w="12842">
            <a:solidFill>
              <a:schemeClr val="tx2"/>
            </a:solidFill>
            <a:prstDash val="solid"/>
          </a:ln>
        </c:spPr>
        <c:txPr>
          <a:bodyPr rot="0" vert="horz"/>
          <a:lstStyle/>
          <a:p>
            <a:pPr>
              <a:defRPr sz="1896" b="0" i="0" u="none" strike="noStrike" baseline="0">
                <a:solidFill>
                  <a:srgbClr val="FFFFFF"/>
                </a:solidFill>
                <a:latin typeface="Arial"/>
                <a:ea typeface="Arial"/>
                <a:cs typeface="Arial"/>
              </a:defRPr>
            </a:pPr>
            <a:endParaRPr lang="en-US"/>
          </a:p>
        </c:txPr>
        <c:crossAx val="78930304"/>
        <c:crossesAt val="0"/>
        <c:auto val="1"/>
        <c:lblAlgn val="ctr"/>
        <c:lblOffset val="100"/>
        <c:tickLblSkip val="2"/>
        <c:tickMarkSkip val="1"/>
        <c:noMultiLvlLbl val="0"/>
      </c:catAx>
      <c:valAx>
        <c:axId val="78930304"/>
        <c:scaling>
          <c:orientation val="minMax"/>
        </c:scaling>
        <c:delete val="1"/>
        <c:axPos val="l"/>
        <c:numFmt formatCode="General" sourceLinked="1"/>
        <c:majorTickMark val="out"/>
        <c:minorTickMark val="none"/>
        <c:tickLblPos val="none"/>
        <c:crossAx val="78609792"/>
        <c:crosses val="autoZero"/>
        <c:crossBetween val="between"/>
        <c:majorUnit val="30"/>
      </c:valAx>
      <c:spPr>
        <a:noFill/>
        <a:ln w="25684">
          <a:noFill/>
        </a:ln>
        <a:effectLst>
          <a:outerShdw blurRad="50800" dist="50800" dir="5400000" algn="ctr" rotWithShape="0">
            <a:schemeClr val="tx2"/>
          </a:outerShdw>
        </a:effectLst>
      </c:spPr>
    </c:plotArea>
    <c:plotVisOnly val="1"/>
    <c:dispBlanksAs val="gap"/>
    <c:showDLblsOverMax val="0"/>
  </c:chart>
  <c:spPr>
    <a:solidFill>
      <a:schemeClr val="tx2"/>
    </a:solidFill>
    <a:ln>
      <a:noFill/>
    </a:ln>
  </c:spPr>
  <c:txPr>
    <a:bodyPr/>
    <a:lstStyle/>
    <a:p>
      <a:pPr>
        <a:defRPr sz="1997" b="1" i="0" u="none" strike="noStrike" baseline="0">
          <a:solidFill>
            <a:schemeClr val="tx1"/>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D902D-6CF1-4B2A-B7BB-851F55602EA2}" type="datetimeFigureOut">
              <a:rPr lang="en-US" smtClean="0"/>
              <a:t>12/11/2012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EBD6B-DA1F-484F-B7D3-5C057F70200F}" type="slidenum">
              <a:rPr lang="en-US" smtClean="0"/>
              <a:t>‹#›</a:t>
            </a:fld>
            <a:endParaRPr lang="en-US" dirty="0"/>
          </a:p>
        </p:txBody>
      </p:sp>
    </p:spTree>
    <p:extLst>
      <p:ext uri="{BB962C8B-B14F-4D97-AF65-F5344CB8AC3E}">
        <p14:creationId xmlns:p14="http://schemas.microsoft.com/office/powerpoint/2010/main" val="363721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Homogenous: </a:t>
            </a:r>
          </a:p>
          <a:p>
            <a:r>
              <a:rPr lang="en-US" dirty="0"/>
              <a:t>low socioeconomic status, limited/poor education, poor health care, unskilled jobs, origin from developing or foreign countries, discrimination, English as a second language, acculturation </a:t>
            </a:r>
          </a:p>
          <a:p>
            <a:r>
              <a:rPr lang="en-US" dirty="0"/>
              <a:t> </a:t>
            </a:r>
          </a:p>
          <a:p>
            <a:r>
              <a:rPr lang="en-US" dirty="0" smtClean="0"/>
              <a:t>Heterogeneous: </a:t>
            </a:r>
            <a:r>
              <a:rPr lang="en-US" dirty="0"/>
              <a:t>Depending on the country of origin  idiosyncrasies  include dialects, accents, vocabulary, communication styles, music, holidays, religious traditions</a:t>
            </a:r>
          </a:p>
        </p:txBody>
      </p:sp>
      <p:sp>
        <p:nvSpPr>
          <p:cNvPr id="4" name="Slide Number Placeholder 3"/>
          <p:cNvSpPr>
            <a:spLocks noGrp="1"/>
          </p:cNvSpPr>
          <p:nvPr>
            <p:ph type="sldNum" sz="quarter" idx="10"/>
          </p:nvPr>
        </p:nvSpPr>
        <p:spPr/>
        <p:txBody>
          <a:bodyPr/>
          <a:lstStyle/>
          <a:p>
            <a:fld id="{BD202AEE-C08C-4F54-A17E-D5F776341548}" type="slidenum">
              <a:rPr lang="en-US" smtClean="0"/>
              <a:pPr/>
              <a:t>10</a:t>
            </a:fld>
            <a:endParaRPr lang="en-US" dirty="0"/>
          </a:p>
        </p:txBody>
      </p:sp>
    </p:spTree>
    <p:extLst>
      <p:ext uri="{BB962C8B-B14F-4D97-AF65-F5344CB8AC3E}">
        <p14:creationId xmlns:p14="http://schemas.microsoft.com/office/powerpoint/2010/main" val="74289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02AEE-C08C-4F54-A17E-D5F776341548}" type="slidenum">
              <a:rPr lang="en-US" smtClean="0"/>
              <a:pPr/>
              <a:t>21</a:t>
            </a:fld>
            <a:endParaRPr lang="en-US" dirty="0"/>
          </a:p>
        </p:txBody>
      </p:sp>
    </p:spTree>
    <p:extLst>
      <p:ext uri="{BB962C8B-B14F-4D97-AF65-F5344CB8AC3E}">
        <p14:creationId xmlns:p14="http://schemas.microsoft.com/office/powerpoint/2010/main" val="28416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5"/>
            <a:r>
              <a:rPr lang="en-US" dirty="0" smtClean="0">
                <a:solidFill>
                  <a:schemeClr val="accent3"/>
                </a:solidFill>
              </a:rPr>
              <a:t>(using estimates of medium effect size at .05 significance level from Cohen 1992)</a:t>
            </a:r>
          </a:p>
          <a:p>
            <a:endParaRPr lang="en-US" dirty="0"/>
          </a:p>
        </p:txBody>
      </p:sp>
      <p:sp>
        <p:nvSpPr>
          <p:cNvPr id="4" name="Slide Number Placeholder 3"/>
          <p:cNvSpPr>
            <a:spLocks noGrp="1"/>
          </p:cNvSpPr>
          <p:nvPr>
            <p:ph type="sldNum" sz="quarter" idx="10"/>
          </p:nvPr>
        </p:nvSpPr>
        <p:spPr/>
        <p:txBody>
          <a:bodyPr/>
          <a:lstStyle/>
          <a:p>
            <a:fld id="{BD202AEE-C08C-4F54-A17E-D5F776341548}" type="slidenum">
              <a:rPr lang="en-US" smtClean="0"/>
              <a:pPr/>
              <a:t>23</a:t>
            </a:fld>
            <a:endParaRPr lang="en-US" dirty="0"/>
          </a:p>
        </p:txBody>
      </p:sp>
    </p:spTree>
    <p:extLst>
      <p:ext uri="{BB962C8B-B14F-4D97-AF65-F5344CB8AC3E}">
        <p14:creationId xmlns:p14="http://schemas.microsoft.com/office/powerpoint/2010/main" val="261949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02AEE-C08C-4F54-A17E-D5F776341548}" type="slidenum">
              <a:rPr lang="en-US" smtClean="0"/>
              <a:pPr/>
              <a:t>25</a:t>
            </a:fld>
            <a:endParaRPr lang="en-US" dirty="0"/>
          </a:p>
        </p:txBody>
      </p:sp>
    </p:spTree>
    <p:extLst>
      <p:ext uri="{BB962C8B-B14F-4D97-AF65-F5344CB8AC3E}">
        <p14:creationId xmlns:p14="http://schemas.microsoft.com/office/powerpoint/2010/main" val="284205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557A3C8-66BF-472F-9A20-F868D058F3E5}" type="slidenum">
              <a:rPr lang="en-US" smtClean="0"/>
              <a:pPr/>
              <a:t>11</a:t>
            </a:fld>
            <a:endParaRPr lang="en-US" dirty="0" smtClean="0"/>
          </a:p>
        </p:txBody>
      </p:sp>
      <p:sp>
        <p:nvSpPr>
          <p:cNvPr id="70659" name="Slide Image Placeholder 1"/>
          <p:cNvSpPr>
            <a:spLocks noGrp="1" noRot="1" noChangeAspect="1" noTextEdit="1"/>
          </p:cNvSpPr>
          <p:nvPr>
            <p:ph type="sldImg"/>
          </p:nvPr>
        </p:nvSpPr>
        <p:spPr>
          <a:ln/>
        </p:spPr>
      </p:sp>
      <p:sp>
        <p:nvSpPr>
          <p:cNvPr id="70660" name="Notes Placeholder 2"/>
          <p:cNvSpPr>
            <a:spLocks noGrp="1"/>
          </p:cNvSpPr>
          <p:nvPr>
            <p:ph type="body" idx="1"/>
          </p:nvPr>
        </p:nvSpPr>
        <p:spPr>
          <a:noFill/>
          <a:ln/>
        </p:spPr>
        <p:txBody>
          <a:bodyPr/>
          <a:lstStyle/>
          <a:p>
            <a:pPr eaLnBrk="1" hangingPunct="1">
              <a:spcBef>
                <a:spcPct val="0"/>
              </a:spcBef>
            </a:pPr>
            <a:r>
              <a:rPr lang="en-US" dirty="0" smtClean="0"/>
              <a:t>6%</a:t>
            </a:r>
          </a:p>
        </p:txBody>
      </p:sp>
      <p:sp>
        <p:nvSpPr>
          <p:cNvPr id="78852" name="Slide Number Placeholder 3"/>
          <p:cNvSpPr txBox="1">
            <a:spLocks noGrp="1"/>
          </p:cNvSpPr>
          <p:nvPr/>
        </p:nvSpPr>
        <p:spPr bwMode="auto">
          <a:xfrm>
            <a:off x="3884613" y="8685213"/>
            <a:ext cx="2971800" cy="457200"/>
          </a:xfrm>
          <a:prstGeom prst="rect">
            <a:avLst/>
          </a:prstGeom>
          <a:noFill/>
          <a:ln>
            <a:miter lim="800000"/>
            <a:headEnd/>
            <a:tailEnd/>
          </a:ln>
        </p:spPr>
        <p:txBody>
          <a:bodyPr lIns="91432" tIns="45716" rIns="91432" bIns="45716" anchor="b"/>
          <a:lstStyle/>
          <a:p>
            <a:pPr algn="r" eaLnBrk="1" hangingPunct="1">
              <a:defRPr/>
            </a:pPr>
            <a:fld id="{638FD651-F1B0-4EB5-9138-BCA2A828FF58}" type="slidenum">
              <a:rPr lang="en-US" sz="1200"/>
              <a:pPr algn="r" eaLnBrk="1" hangingPunct="1">
                <a:defRPr/>
              </a:pPr>
              <a:t>11</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9D6E971-BB7F-4D15-A0B4-313EE57F498E}" type="slidenum">
              <a:rPr lang="en-US" smtClean="0"/>
              <a:pPr/>
              <a:t>12</a:t>
            </a:fld>
            <a:endParaRPr lang="en-US" dirty="0" smtClean="0"/>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p:spPr>
        <p:txBody>
          <a:bodyPr/>
          <a:lstStyle/>
          <a:p>
            <a:pPr eaLnBrk="1" hangingPunct="1">
              <a:spcBef>
                <a:spcPct val="0"/>
              </a:spcBef>
            </a:pPr>
            <a:r>
              <a:rPr lang="en-US" dirty="0" smtClean="0"/>
              <a:t>9%</a:t>
            </a:r>
          </a:p>
        </p:txBody>
      </p:sp>
      <p:sp>
        <p:nvSpPr>
          <p:cNvPr id="79876" name="Slide Number Placeholder 3"/>
          <p:cNvSpPr txBox="1">
            <a:spLocks noGrp="1"/>
          </p:cNvSpPr>
          <p:nvPr/>
        </p:nvSpPr>
        <p:spPr bwMode="auto">
          <a:xfrm>
            <a:off x="3884613" y="8685213"/>
            <a:ext cx="2971800" cy="457200"/>
          </a:xfrm>
          <a:prstGeom prst="rect">
            <a:avLst/>
          </a:prstGeom>
          <a:noFill/>
          <a:ln>
            <a:miter lim="800000"/>
            <a:headEnd/>
            <a:tailEnd/>
          </a:ln>
        </p:spPr>
        <p:txBody>
          <a:bodyPr lIns="91432" tIns="45716" rIns="91432" bIns="45716" anchor="b"/>
          <a:lstStyle/>
          <a:p>
            <a:pPr algn="r" eaLnBrk="1" hangingPunct="1">
              <a:defRPr/>
            </a:pPr>
            <a:fld id="{E8BBBD1C-63CF-4B56-9262-ED1180A6B9FD}" type="slidenum">
              <a:rPr lang="en-US" sz="1200"/>
              <a:pPr algn="r" eaLnBrk="1" hangingPunct="1">
                <a:defRPr/>
              </a:pPr>
              <a:t>12</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87B5922-7C94-4BD5-8A91-B31D2B98D63F}" type="slidenum">
              <a:rPr lang="en-US" smtClean="0"/>
              <a:pPr/>
              <a:t>13</a:t>
            </a:fld>
            <a:endParaRPr lang="en-US" dirty="0" smtClean="0"/>
          </a:p>
        </p:txBody>
      </p:sp>
      <p:sp>
        <p:nvSpPr>
          <p:cNvPr id="72707" name="Slide Image Placeholder 1"/>
          <p:cNvSpPr>
            <a:spLocks noGrp="1" noRot="1" noChangeAspect="1" noTextEdit="1"/>
          </p:cNvSpPr>
          <p:nvPr>
            <p:ph type="sldImg"/>
          </p:nvPr>
        </p:nvSpPr>
        <p:spPr>
          <a:ln/>
        </p:spPr>
      </p:sp>
      <p:sp>
        <p:nvSpPr>
          <p:cNvPr id="72708" name="Notes Placeholder 2"/>
          <p:cNvSpPr>
            <a:spLocks noGrp="1"/>
          </p:cNvSpPr>
          <p:nvPr>
            <p:ph type="body" idx="1"/>
          </p:nvPr>
        </p:nvSpPr>
        <p:spPr>
          <a:noFill/>
          <a:ln/>
        </p:spPr>
        <p:txBody>
          <a:bodyPr/>
          <a:lstStyle/>
          <a:p>
            <a:pPr eaLnBrk="1" hangingPunct="1">
              <a:spcBef>
                <a:spcPct val="0"/>
              </a:spcBef>
            </a:pPr>
            <a:r>
              <a:rPr lang="en-US" dirty="0" smtClean="0"/>
              <a:t>12.5%</a:t>
            </a:r>
          </a:p>
        </p:txBody>
      </p:sp>
      <p:sp>
        <p:nvSpPr>
          <p:cNvPr id="80900" name="Slide Number Placeholder 3"/>
          <p:cNvSpPr txBox="1">
            <a:spLocks noGrp="1"/>
          </p:cNvSpPr>
          <p:nvPr/>
        </p:nvSpPr>
        <p:spPr bwMode="auto">
          <a:xfrm>
            <a:off x="3884613" y="8685213"/>
            <a:ext cx="2971800" cy="457200"/>
          </a:xfrm>
          <a:prstGeom prst="rect">
            <a:avLst/>
          </a:prstGeom>
          <a:noFill/>
          <a:ln>
            <a:miter lim="800000"/>
            <a:headEnd/>
            <a:tailEnd/>
          </a:ln>
        </p:spPr>
        <p:txBody>
          <a:bodyPr lIns="91432" tIns="45716" rIns="91432" bIns="45716" anchor="b"/>
          <a:lstStyle/>
          <a:p>
            <a:pPr algn="r" eaLnBrk="1" hangingPunct="1">
              <a:defRPr/>
            </a:pPr>
            <a:fld id="{12D4148F-A1AA-4169-925E-CB3DE7353C02}" type="slidenum">
              <a:rPr lang="en-US" sz="1200"/>
              <a:pPr algn="r" eaLnBrk="1" hangingPunct="1">
                <a:defRPr/>
              </a:pPr>
              <a:t>13</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8C0A0CB-A48E-49D8-988D-11B4AFEE79AD}" type="slidenum">
              <a:rPr lang="en-US" smtClean="0"/>
              <a:pPr/>
              <a:t>14</a:t>
            </a:fld>
            <a:endParaRPr lang="en-US" dirty="0" smtClean="0"/>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81924" name="Slide Number Placeholder 3"/>
          <p:cNvSpPr txBox="1">
            <a:spLocks noGrp="1"/>
          </p:cNvSpPr>
          <p:nvPr/>
        </p:nvSpPr>
        <p:spPr bwMode="auto">
          <a:xfrm>
            <a:off x="3884613" y="8685213"/>
            <a:ext cx="2971800" cy="457200"/>
          </a:xfrm>
          <a:prstGeom prst="rect">
            <a:avLst/>
          </a:prstGeom>
          <a:noFill/>
          <a:ln>
            <a:miter lim="800000"/>
            <a:headEnd/>
            <a:tailEnd/>
          </a:ln>
        </p:spPr>
        <p:txBody>
          <a:bodyPr lIns="91432" tIns="45716" rIns="91432" bIns="45716" anchor="b"/>
          <a:lstStyle/>
          <a:p>
            <a:pPr algn="r" eaLnBrk="1" hangingPunct="1">
              <a:defRPr/>
            </a:pPr>
            <a:fld id="{66F167BE-FCCB-41DC-896B-E9799078501F}" type="slidenum">
              <a:rPr lang="en-US" sz="1200"/>
              <a:pPr algn="r" eaLnBrk="1" hangingPunct="1">
                <a:defRPr/>
              </a:pPr>
              <a:t>14</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currently the Hispanic population makes up 16% of U.S population...however by 2050 , about 24% of the U.S population will be made up of </a:t>
            </a:r>
          </a:p>
          <a:p>
            <a:r>
              <a:rPr lang="en-US" dirty="0" smtClean="0"/>
              <a:t>Hispanics .</a:t>
            </a:r>
            <a:endParaRPr lang="en-US" dirty="0"/>
          </a:p>
        </p:txBody>
      </p:sp>
      <p:sp>
        <p:nvSpPr>
          <p:cNvPr id="4" name="Slide Number Placeholder 3"/>
          <p:cNvSpPr>
            <a:spLocks noGrp="1"/>
          </p:cNvSpPr>
          <p:nvPr>
            <p:ph type="sldNum" sz="quarter" idx="10"/>
          </p:nvPr>
        </p:nvSpPr>
        <p:spPr/>
        <p:txBody>
          <a:bodyPr/>
          <a:lstStyle/>
          <a:p>
            <a:fld id="{CFD2C8CA-9DFA-4835-B50D-9C66AC6FC74E}"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80">
              <a:defRPr/>
            </a:pPr>
            <a:r>
              <a:rPr lang="en-US" dirty="0" smtClean="0"/>
              <a:t>First developed in 1939..... And since has gone through five revisions</a:t>
            </a:r>
          </a:p>
          <a:p>
            <a:pPr defTabSz="88898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D202AEE-C08C-4F54-A17E-D5F776341548}" type="slidenum">
              <a:rPr lang="en-US" smtClean="0"/>
              <a:pPr/>
              <a:t>18</a:t>
            </a:fld>
            <a:endParaRPr lang="en-US" dirty="0"/>
          </a:p>
        </p:txBody>
      </p:sp>
    </p:spTree>
    <p:extLst>
      <p:ext uri="{BB962C8B-B14F-4D97-AF65-F5344CB8AC3E}">
        <p14:creationId xmlns:p14="http://schemas.microsoft.com/office/powerpoint/2010/main" val="389357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980">
              <a:defRPr/>
            </a:pPr>
            <a:r>
              <a:rPr lang="en-US" dirty="0" smtClean="0"/>
              <a:t>Mainly used for determining intellectual ability and/or mental retardation</a:t>
            </a:r>
          </a:p>
          <a:p>
            <a:endParaRPr lang="en-US" dirty="0"/>
          </a:p>
        </p:txBody>
      </p:sp>
      <p:sp>
        <p:nvSpPr>
          <p:cNvPr id="4" name="Slide Number Placeholder 3"/>
          <p:cNvSpPr>
            <a:spLocks noGrp="1"/>
          </p:cNvSpPr>
          <p:nvPr>
            <p:ph type="sldNum" sz="quarter" idx="10"/>
          </p:nvPr>
        </p:nvSpPr>
        <p:spPr/>
        <p:txBody>
          <a:bodyPr/>
          <a:lstStyle/>
          <a:p>
            <a:fld id="{BD202AEE-C08C-4F54-A17E-D5F776341548}" type="slidenum">
              <a:rPr lang="en-US" smtClean="0"/>
              <a:pPr/>
              <a:t>19</a:t>
            </a:fld>
            <a:endParaRPr lang="en-US" dirty="0"/>
          </a:p>
        </p:txBody>
      </p:sp>
    </p:spTree>
    <p:extLst>
      <p:ext uri="{BB962C8B-B14F-4D97-AF65-F5344CB8AC3E}">
        <p14:creationId xmlns:p14="http://schemas.microsoft.com/office/powerpoint/2010/main" val="333836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 when you search key words Spanish and WAIS – you obtain a search</a:t>
            </a:r>
            <a:r>
              <a:rPr lang="en-US" baseline="0" dirty="0" smtClean="0"/>
              <a:t> of 41 articles</a:t>
            </a:r>
          </a:p>
          <a:p>
            <a:endParaRPr lang="en-US" baseline="0" dirty="0" smtClean="0"/>
          </a:p>
        </p:txBody>
      </p:sp>
      <p:sp>
        <p:nvSpPr>
          <p:cNvPr id="4" name="Slide Number Placeholder 3"/>
          <p:cNvSpPr>
            <a:spLocks noGrp="1"/>
          </p:cNvSpPr>
          <p:nvPr>
            <p:ph type="sldNum" sz="quarter" idx="10"/>
          </p:nvPr>
        </p:nvSpPr>
        <p:spPr/>
        <p:txBody>
          <a:bodyPr/>
          <a:lstStyle/>
          <a:p>
            <a:fld id="{BD202AEE-C08C-4F54-A17E-D5F776341548}" type="slidenum">
              <a:rPr lang="en-US" smtClean="0"/>
              <a:pPr/>
              <a:t>20</a:t>
            </a:fld>
            <a:endParaRPr lang="en-US" dirty="0"/>
          </a:p>
        </p:txBody>
      </p:sp>
    </p:spTree>
    <p:extLst>
      <p:ext uri="{BB962C8B-B14F-4D97-AF65-F5344CB8AC3E}">
        <p14:creationId xmlns:p14="http://schemas.microsoft.com/office/powerpoint/2010/main" val="1191954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32B7ED-357D-4C95-8CEF-2CE805AEEC33}" type="slidenum">
              <a:rPr lang="en-US" smtClean="0"/>
              <a:t>‹#›</a:t>
            </a:fld>
            <a:endParaRPr lang="en-US" dirty="0"/>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32B7ED-357D-4C95-8CEF-2CE805AEEC33}" type="slidenum">
              <a:rPr lang="en-US" smtClean="0"/>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32B7ED-357D-4C95-8CEF-2CE805AEEC33}" type="slidenum">
              <a:rPr lang="en-US" smtClean="0"/>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32B7ED-357D-4C95-8CEF-2CE805AEEC33}" type="slidenum">
              <a:rPr lang="en-US" smtClean="0"/>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32B7ED-357D-4C95-8CEF-2CE805AEEC33}" type="slidenum">
              <a:rPr lang="en-US" smtClean="0"/>
              <a:t>‹#›</a:t>
            </a:fld>
            <a:endParaRPr lang="en-US" dirty="0"/>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32B7ED-357D-4C95-8CEF-2CE805AEEC33}" type="slidenum">
              <a:rPr lang="en-US" smtClean="0"/>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32B7ED-357D-4C95-8CEF-2CE805AEEC33}" type="slidenum">
              <a:rPr lang="en-US" smtClean="0"/>
              <a:t>‹#›</a:t>
            </a:fld>
            <a:endParaRPr lang="en-US" dirty="0"/>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32B7ED-357D-4C95-8CEF-2CE805AEEC33}" type="slidenum">
              <a:rPr lang="en-US" smtClean="0"/>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32B7ED-357D-4C95-8CEF-2CE805AEEC3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584302E-3E4A-485F-BC03-4B53CA88D22F}" type="datetimeFigureOut">
              <a:rPr lang="en-US" smtClean="0"/>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32B7ED-357D-4C95-8CEF-2CE805AEEC33}" type="slidenum">
              <a:rPr lang="en-US" smtClean="0"/>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532B7ED-357D-4C95-8CEF-2CE805AEEC33}" type="slidenum">
              <a:rPr lang="en-US" smtClean="0"/>
              <a:t>‹#›</a:t>
            </a:fld>
            <a:endParaRPr lang="en-US" dirty="0"/>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4302E-3E4A-485F-BC03-4B53CA88D22F}" type="datetimeFigureOut">
              <a:rPr lang="en-US" smtClean="0"/>
              <a:t>12/11/2012</a:t>
            </a:fld>
            <a:endParaRPr lang="en-US" dirty="0"/>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Cultural in Cross Cultural Neuropsychology</a:t>
            </a:r>
            <a:endParaRPr lang="en-US" dirty="0"/>
          </a:p>
        </p:txBody>
      </p:sp>
      <p:sp>
        <p:nvSpPr>
          <p:cNvPr id="3" name="Subtitle 2"/>
          <p:cNvSpPr>
            <a:spLocks noGrp="1"/>
          </p:cNvSpPr>
          <p:nvPr>
            <p:ph type="subTitle" idx="1"/>
          </p:nvPr>
        </p:nvSpPr>
        <p:spPr/>
        <p:txBody>
          <a:bodyPr>
            <a:normAutofit/>
          </a:bodyPr>
          <a:lstStyle/>
          <a:p>
            <a:r>
              <a:rPr lang="en-US" dirty="0" smtClean="0"/>
              <a:t>Antonio E. Puente</a:t>
            </a:r>
          </a:p>
          <a:p>
            <a:r>
              <a:rPr lang="en-US" dirty="0" smtClean="0"/>
              <a:t>University of North Carolina Wilmington</a:t>
            </a:r>
          </a:p>
          <a:p>
            <a:r>
              <a:rPr lang="en-US" dirty="0" smtClean="0"/>
              <a:t>Moscow International Congress  </a:t>
            </a:r>
          </a:p>
          <a:p>
            <a:r>
              <a:rPr lang="en-US" dirty="0" smtClean="0"/>
              <a:t>110</a:t>
            </a:r>
            <a:r>
              <a:rPr lang="en-US" baseline="30000" dirty="0" smtClean="0"/>
              <a:t>th</a:t>
            </a:r>
            <a:r>
              <a:rPr lang="en-US" dirty="0" smtClean="0"/>
              <a:t> Anniversary of Alexander Romanovich Luria’s Birthday</a:t>
            </a:r>
          </a:p>
          <a:p>
            <a:r>
              <a:rPr lang="en-US" dirty="0" smtClean="0"/>
              <a:t>11.30.12</a:t>
            </a:r>
            <a:endParaRPr lang="en-US" dirty="0"/>
          </a:p>
        </p:txBody>
      </p:sp>
    </p:spTree>
    <p:extLst>
      <p:ext uri="{BB962C8B-B14F-4D97-AF65-F5344CB8AC3E}">
        <p14:creationId xmlns:p14="http://schemas.microsoft.com/office/powerpoint/2010/main" val="987856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80000"/>
              </a:lnSpc>
              <a:buNone/>
            </a:pPr>
            <a:r>
              <a:rPr lang="en-US" dirty="0" smtClean="0"/>
              <a:t>           Homogeneous Vs. </a:t>
            </a:r>
            <a:r>
              <a:rPr lang="en-US" dirty="0"/>
              <a:t>H</a:t>
            </a:r>
            <a:r>
              <a:rPr lang="en-US" dirty="0" smtClean="0"/>
              <a:t>eterogeneous </a:t>
            </a:r>
            <a:r>
              <a:rPr lang="en-US" dirty="0"/>
              <a:t>group </a:t>
            </a:r>
            <a:r>
              <a:rPr lang="en-US" dirty="0" smtClean="0"/>
              <a:t>?</a:t>
            </a:r>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534400" cy="469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109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txBox="1">
            <a:spLocks noGrp="1"/>
          </p:cNvSpPr>
          <p:nvPr/>
        </p:nvSpPr>
        <p:spPr bwMode="auto">
          <a:xfrm>
            <a:off x="457200" y="6245225"/>
            <a:ext cx="2133600" cy="476250"/>
          </a:xfrm>
          <a:prstGeom prst="rect">
            <a:avLst/>
          </a:prstGeom>
          <a:noFill/>
          <a:ln>
            <a:miter lim="800000"/>
            <a:headEnd/>
            <a:tailEnd/>
          </a:ln>
        </p:spPr>
        <p:txBody>
          <a:bodyPr anchor="b"/>
          <a:lstStyle/>
          <a:p>
            <a:pPr eaLnBrk="1" hangingPunct="1">
              <a:defRPr/>
            </a:pPr>
            <a:fld id="{C4BA009B-2133-4E10-9376-31143AD4662B}" type="slidenum">
              <a:rPr lang="en-US" sz="1000">
                <a:latin typeface="+mn-lt"/>
              </a:rPr>
              <a:pPr eaLnBrk="1" hangingPunct="1">
                <a:defRPr/>
              </a:pPr>
              <a:t>11</a:t>
            </a:fld>
            <a:endParaRPr lang="en-US" sz="1000" dirty="0">
              <a:latin typeface="+mn-lt"/>
            </a:endParaRPr>
          </a:p>
        </p:txBody>
      </p:sp>
      <p:pic>
        <p:nvPicPr>
          <p:cNvPr id="19459" name="Picture 3" descr="M:\ADC-sps\Ehsb\Hispanic\HISPANIC PRESENTATIONS\Anna\Map Files\hisp80_2.png"/>
          <p:cNvPicPr>
            <a:picLocks noChangeAspect="1" noChangeArrowheads="1"/>
          </p:cNvPicPr>
          <p:nvPr/>
        </p:nvPicPr>
        <p:blipFill>
          <a:blip r:embed="rId3" cstate="print"/>
          <a:srcRect/>
          <a:stretch>
            <a:fillRect/>
          </a:stretch>
        </p:blipFill>
        <p:spPr bwMode="auto">
          <a:xfrm>
            <a:off x="-41275" y="-249238"/>
            <a:ext cx="9228138" cy="7356476"/>
          </a:xfrm>
          <a:prstGeom prst="rect">
            <a:avLst/>
          </a:prstGeom>
          <a:noFill/>
          <a:ln w="9525">
            <a:noFill/>
            <a:miter lim="800000"/>
            <a:headEnd/>
            <a:tailEnd/>
          </a:ln>
        </p:spPr>
      </p:pic>
    </p:spTree>
    <p:extLst>
      <p:ext uri="{BB962C8B-B14F-4D97-AF65-F5344CB8AC3E}">
        <p14:creationId xmlns:p14="http://schemas.microsoft.com/office/powerpoint/2010/main" val="261414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txBox="1">
            <a:spLocks noGrp="1"/>
          </p:cNvSpPr>
          <p:nvPr/>
        </p:nvSpPr>
        <p:spPr bwMode="auto">
          <a:xfrm>
            <a:off x="457200" y="6245225"/>
            <a:ext cx="2133600" cy="476250"/>
          </a:xfrm>
          <a:prstGeom prst="rect">
            <a:avLst/>
          </a:prstGeom>
          <a:noFill/>
          <a:ln>
            <a:miter lim="800000"/>
            <a:headEnd/>
            <a:tailEnd/>
          </a:ln>
        </p:spPr>
        <p:txBody>
          <a:bodyPr anchor="b"/>
          <a:lstStyle/>
          <a:p>
            <a:pPr eaLnBrk="1" hangingPunct="1">
              <a:defRPr/>
            </a:pPr>
            <a:fld id="{6749F285-4BDD-457B-9847-1FD2C86343E6}" type="slidenum">
              <a:rPr lang="en-US" sz="1000">
                <a:latin typeface="+mn-lt"/>
              </a:rPr>
              <a:pPr eaLnBrk="1" hangingPunct="1">
                <a:defRPr/>
              </a:pPr>
              <a:t>12</a:t>
            </a:fld>
            <a:endParaRPr lang="en-US" sz="1000" dirty="0">
              <a:latin typeface="+mn-lt"/>
            </a:endParaRPr>
          </a:p>
        </p:txBody>
      </p:sp>
      <p:pic>
        <p:nvPicPr>
          <p:cNvPr id="20483" name="Picture 2" descr="hisp90_2-1"/>
          <p:cNvPicPr>
            <a:picLocks noChangeAspect="1" noChangeArrowheads="1"/>
          </p:cNvPicPr>
          <p:nvPr/>
        </p:nvPicPr>
        <p:blipFill>
          <a:blip r:embed="rId3" cstate="print"/>
          <a:srcRect/>
          <a:stretch>
            <a:fillRect/>
          </a:stretch>
        </p:blipFill>
        <p:spPr bwMode="auto">
          <a:xfrm>
            <a:off x="-41275" y="-249238"/>
            <a:ext cx="9228138" cy="7356476"/>
          </a:xfrm>
          <a:prstGeom prst="rect">
            <a:avLst/>
          </a:prstGeom>
          <a:noFill/>
          <a:ln w="9525">
            <a:noFill/>
            <a:miter lim="800000"/>
            <a:headEnd/>
            <a:tailEnd/>
          </a:ln>
        </p:spPr>
      </p:pic>
    </p:spTree>
    <p:extLst>
      <p:ext uri="{BB962C8B-B14F-4D97-AF65-F5344CB8AC3E}">
        <p14:creationId xmlns:p14="http://schemas.microsoft.com/office/powerpoint/2010/main" val="212881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txBox="1">
            <a:spLocks noGrp="1"/>
          </p:cNvSpPr>
          <p:nvPr/>
        </p:nvSpPr>
        <p:spPr bwMode="auto">
          <a:xfrm>
            <a:off x="457200" y="6245225"/>
            <a:ext cx="2133600" cy="476250"/>
          </a:xfrm>
          <a:prstGeom prst="rect">
            <a:avLst/>
          </a:prstGeom>
          <a:noFill/>
          <a:ln>
            <a:miter lim="800000"/>
            <a:headEnd/>
            <a:tailEnd/>
          </a:ln>
        </p:spPr>
        <p:txBody>
          <a:bodyPr anchor="b"/>
          <a:lstStyle/>
          <a:p>
            <a:pPr eaLnBrk="1" hangingPunct="1">
              <a:defRPr/>
            </a:pPr>
            <a:fld id="{2FFB7018-1F78-4A64-AFE5-9EAB47F2F253}" type="slidenum">
              <a:rPr lang="en-US" sz="1000">
                <a:latin typeface="+mn-lt"/>
              </a:rPr>
              <a:pPr eaLnBrk="1" hangingPunct="1">
                <a:defRPr/>
              </a:pPr>
              <a:t>13</a:t>
            </a:fld>
            <a:endParaRPr lang="en-US" sz="1000" dirty="0">
              <a:latin typeface="+mn-lt"/>
            </a:endParaRPr>
          </a:p>
        </p:txBody>
      </p:sp>
      <p:pic>
        <p:nvPicPr>
          <p:cNvPr id="21507" name="Picture 2" descr="hisp00_2-1"/>
          <p:cNvPicPr>
            <a:picLocks noChangeAspect="1" noChangeArrowheads="1"/>
          </p:cNvPicPr>
          <p:nvPr/>
        </p:nvPicPr>
        <p:blipFill>
          <a:blip r:embed="rId3" cstate="print"/>
          <a:srcRect/>
          <a:stretch>
            <a:fillRect/>
          </a:stretch>
        </p:blipFill>
        <p:spPr bwMode="auto">
          <a:xfrm>
            <a:off x="-41275" y="-249238"/>
            <a:ext cx="9228138" cy="7356476"/>
          </a:xfrm>
          <a:prstGeom prst="rect">
            <a:avLst/>
          </a:prstGeom>
          <a:noFill/>
          <a:ln w="9525">
            <a:noFill/>
            <a:miter lim="800000"/>
            <a:headEnd/>
            <a:tailEnd/>
          </a:ln>
        </p:spPr>
      </p:pic>
    </p:spTree>
    <p:extLst>
      <p:ext uri="{BB962C8B-B14F-4D97-AF65-F5344CB8AC3E}">
        <p14:creationId xmlns:p14="http://schemas.microsoft.com/office/powerpoint/2010/main" val="383346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txBox="1">
            <a:spLocks noGrp="1"/>
          </p:cNvSpPr>
          <p:nvPr/>
        </p:nvSpPr>
        <p:spPr bwMode="auto">
          <a:xfrm>
            <a:off x="457200" y="6245225"/>
            <a:ext cx="2133600" cy="476250"/>
          </a:xfrm>
          <a:prstGeom prst="rect">
            <a:avLst/>
          </a:prstGeom>
          <a:noFill/>
          <a:ln>
            <a:miter lim="800000"/>
            <a:headEnd/>
            <a:tailEnd/>
          </a:ln>
        </p:spPr>
        <p:txBody>
          <a:bodyPr anchor="b"/>
          <a:lstStyle/>
          <a:p>
            <a:pPr eaLnBrk="1" hangingPunct="1">
              <a:defRPr/>
            </a:pPr>
            <a:fld id="{2C197E9F-9B16-488A-B39E-D5034C3D0BCD}" type="slidenum">
              <a:rPr lang="en-US" sz="1000">
                <a:latin typeface="+mn-lt"/>
              </a:rPr>
              <a:pPr eaLnBrk="1" hangingPunct="1">
                <a:defRPr/>
              </a:pPr>
              <a:t>14</a:t>
            </a:fld>
            <a:endParaRPr lang="en-US" sz="1000" dirty="0">
              <a:latin typeface="+mn-lt"/>
            </a:endParaRPr>
          </a:p>
        </p:txBody>
      </p:sp>
      <p:pic>
        <p:nvPicPr>
          <p:cNvPr id="22531" name="Picture 6146" descr="hisp06_2"/>
          <p:cNvPicPr>
            <a:picLocks noChangeArrowheads="1"/>
          </p:cNvPicPr>
          <p:nvPr/>
        </p:nvPicPr>
        <p:blipFill>
          <a:blip r:embed="rId3" cstate="print"/>
          <a:srcRect/>
          <a:stretch>
            <a:fillRect/>
          </a:stretch>
        </p:blipFill>
        <p:spPr bwMode="auto">
          <a:xfrm>
            <a:off x="-501650" y="-319088"/>
            <a:ext cx="10036175" cy="7772401"/>
          </a:xfrm>
          <a:prstGeom prst="rect">
            <a:avLst/>
          </a:prstGeom>
          <a:noFill/>
          <a:ln w="9525">
            <a:noFill/>
            <a:miter lim="800000"/>
            <a:headEnd/>
            <a:tailEnd/>
          </a:ln>
        </p:spPr>
      </p:pic>
    </p:spTree>
    <p:extLst>
      <p:ext uri="{BB962C8B-B14F-4D97-AF65-F5344CB8AC3E}">
        <p14:creationId xmlns:p14="http://schemas.microsoft.com/office/powerpoint/2010/main" val="3447013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427570417"/>
              </p:ext>
            </p:extLst>
          </p:nvPr>
        </p:nvGraphicFramePr>
        <p:xfrm>
          <a:off x="304799" y="1828800"/>
          <a:ext cx="8534401"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89124" name="Rectangle 4"/>
          <p:cNvSpPr>
            <a:spLocks noChangeArrowheads="1"/>
          </p:cNvSpPr>
          <p:nvPr/>
        </p:nvSpPr>
        <p:spPr bwMode="auto">
          <a:xfrm>
            <a:off x="152400" y="609600"/>
            <a:ext cx="8534400" cy="1066800"/>
          </a:xfrm>
          <a:prstGeom prst="rect">
            <a:avLst/>
          </a:prstGeom>
          <a:solidFill>
            <a:schemeClr val="bg1"/>
          </a:solidFill>
          <a:ln w="12700" cap="sq">
            <a:noFill/>
            <a:miter lim="800000"/>
            <a:headEnd type="none" w="sm" len="sm"/>
            <a:tailEnd type="none" w="sm" len="sm"/>
          </a:ln>
          <a:effectLst/>
        </p:spPr>
        <p:txBody>
          <a:bodyPr>
            <a:spAutoFit/>
          </a:bodyPr>
          <a:lstStyle/>
          <a:p>
            <a:r>
              <a:rPr lang="en-US" sz="3200" b="1" dirty="0">
                <a:solidFill>
                  <a:schemeClr val="tx2"/>
                </a:solidFill>
                <a:latin typeface="Arial" charset="0"/>
              </a:rPr>
              <a:t>Percent Hispanic of the Total Population in the United States: 1970 to 2050</a:t>
            </a:r>
          </a:p>
        </p:txBody>
      </p:sp>
      <p:sp>
        <p:nvSpPr>
          <p:cNvPr id="389125" name="Rectangle 5"/>
          <p:cNvSpPr>
            <a:spLocks noChangeArrowheads="1"/>
          </p:cNvSpPr>
          <p:nvPr/>
        </p:nvSpPr>
        <p:spPr bwMode="auto">
          <a:xfrm>
            <a:off x="4648200" y="6096000"/>
            <a:ext cx="3962400" cy="366713"/>
          </a:xfrm>
          <a:prstGeom prst="rect">
            <a:avLst/>
          </a:prstGeom>
          <a:noFill/>
          <a:ln w="12700" cap="sq">
            <a:noFill/>
            <a:miter lim="800000"/>
            <a:headEnd type="none" w="sm" len="sm"/>
            <a:tailEnd type="none" w="sm" len="sm"/>
          </a:ln>
          <a:effectLst/>
        </p:spPr>
        <p:txBody>
          <a:bodyPr>
            <a:spAutoFit/>
          </a:bodyPr>
          <a:lstStyle/>
          <a:p>
            <a:pPr algn="r" eaLnBrk="0" hangingPunct="0"/>
            <a:r>
              <a:rPr lang="en-US" sz="1800" dirty="0">
                <a:solidFill>
                  <a:schemeClr val="tx2"/>
                </a:solidFill>
                <a:latin typeface="Arial" charset="0"/>
              </a:rPr>
              <a:t>*Projected Population as of July 1</a:t>
            </a:r>
          </a:p>
        </p:txBody>
      </p:sp>
      <p:sp>
        <p:nvSpPr>
          <p:cNvPr id="389126" name="Text Box 6"/>
          <p:cNvSpPr txBox="1">
            <a:spLocks noChangeArrowheads="1"/>
          </p:cNvSpPr>
          <p:nvPr/>
        </p:nvSpPr>
        <p:spPr bwMode="auto">
          <a:xfrm>
            <a:off x="4419600" y="5638800"/>
            <a:ext cx="3962400" cy="369332"/>
          </a:xfrm>
          <a:prstGeom prst="rect">
            <a:avLst/>
          </a:prstGeom>
          <a:solidFill>
            <a:srgbClr val="FFFF00"/>
          </a:solidFill>
          <a:ln w="12700" cap="sq">
            <a:solidFill>
              <a:srgbClr val="FF9900"/>
            </a:solidFill>
            <a:miter lim="800000"/>
            <a:headEnd type="none" w="sm" len="sm"/>
            <a:tailEnd type="none" w="sm" len="sm"/>
          </a:ln>
          <a:effectLst/>
        </p:spPr>
        <p:txBody>
          <a:bodyPr>
            <a:spAutoFit/>
          </a:bodyPr>
          <a:lstStyle/>
          <a:p>
            <a:pPr algn="ctr">
              <a:spcBef>
                <a:spcPct val="50000"/>
              </a:spcBef>
            </a:pPr>
            <a:r>
              <a:rPr lang="en-US" dirty="0">
                <a:solidFill>
                  <a:schemeClr val="tx2"/>
                </a:solidFill>
                <a:latin typeface="Arial" charset="0"/>
              </a:rPr>
              <a:t>Projections</a:t>
            </a:r>
          </a:p>
        </p:txBody>
      </p:sp>
      <p:sp>
        <p:nvSpPr>
          <p:cNvPr id="389127" name="Text Box 7"/>
          <p:cNvSpPr txBox="1">
            <a:spLocks noChangeArrowheads="1"/>
          </p:cNvSpPr>
          <p:nvPr/>
        </p:nvSpPr>
        <p:spPr bwMode="auto">
          <a:xfrm>
            <a:off x="685800" y="5638800"/>
            <a:ext cx="3200400" cy="369332"/>
          </a:xfrm>
          <a:prstGeom prst="rect">
            <a:avLst/>
          </a:prstGeom>
          <a:solidFill>
            <a:srgbClr val="FF9900"/>
          </a:solidFill>
          <a:ln w="12700" cap="sq">
            <a:noFill/>
            <a:miter lim="800000"/>
            <a:headEnd type="none" w="sm" len="sm"/>
            <a:tailEnd type="none" w="sm" len="sm"/>
          </a:ln>
          <a:effectLst/>
        </p:spPr>
        <p:txBody>
          <a:bodyPr>
            <a:spAutoFit/>
          </a:bodyPr>
          <a:lstStyle/>
          <a:p>
            <a:pPr algn="ctr"/>
            <a:r>
              <a:rPr lang="en-US" dirty="0">
                <a:solidFill>
                  <a:schemeClr val="tx2"/>
                </a:solidFill>
                <a:latin typeface="Arial" charset="0"/>
              </a:rPr>
              <a:t>Census </a:t>
            </a:r>
          </a:p>
        </p:txBody>
      </p:sp>
      <p:sp>
        <p:nvSpPr>
          <p:cNvPr id="389128" name="Rectangle 8"/>
          <p:cNvSpPr>
            <a:spLocks noChangeArrowheads="1"/>
          </p:cNvSpPr>
          <p:nvPr/>
        </p:nvSpPr>
        <p:spPr bwMode="auto">
          <a:xfrm>
            <a:off x="57150" y="6583363"/>
            <a:ext cx="9086850" cy="274637"/>
          </a:xfrm>
          <a:prstGeom prst="rect">
            <a:avLst/>
          </a:prstGeom>
          <a:noFill/>
          <a:ln w="12700" cap="sq">
            <a:noFill/>
            <a:miter lim="800000"/>
            <a:headEnd type="none" w="sm" len="sm"/>
            <a:tailEnd type="none" w="sm" len="sm"/>
          </a:ln>
          <a:effectLst/>
        </p:spPr>
        <p:txBody>
          <a:bodyPr wrap="none">
            <a:spAutoFit/>
          </a:bodyPr>
          <a:lstStyle/>
          <a:p>
            <a:r>
              <a:rPr lang="en-US" sz="1200" dirty="0">
                <a:solidFill>
                  <a:schemeClr val="tx2"/>
                </a:solidFill>
                <a:latin typeface="Arial" charset="0"/>
              </a:rPr>
              <a:t>Source: U.S. Census Bureau, 1970, 1980, 1990, and 2000 Decennial Censuses; Population Projections, July 1, 2010 to July 1, 2050</a:t>
            </a:r>
          </a:p>
        </p:txBody>
      </p:sp>
    </p:spTree>
    <p:extLst>
      <p:ext uri="{BB962C8B-B14F-4D97-AF65-F5344CB8AC3E}">
        <p14:creationId xmlns:p14="http://schemas.microsoft.com/office/powerpoint/2010/main" val="116502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rtlCol="0">
            <a:normAutofit fontScale="90000"/>
          </a:bodyPr>
          <a:lstStyle/>
          <a:p>
            <a:pPr eaLnBrk="1" fontAlgn="auto" hangingPunct="1">
              <a:spcAft>
                <a:spcPts val="0"/>
              </a:spcAft>
              <a:defRPr/>
            </a:pPr>
            <a:r>
              <a:rPr lang="en-US" dirty="0"/>
              <a:t>Percentages of Hispanics in the U.S</a:t>
            </a:r>
            <a:r>
              <a:rPr lang="en-US" dirty="0" smtClean="0"/>
              <a:t>. </a:t>
            </a:r>
            <a:endParaRPr lang="en-US" dirty="0"/>
          </a:p>
        </p:txBody>
      </p:sp>
      <p:graphicFrame>
        <p:nvGraphicFramePr>
          <p:cNvPr id="1026" name="Content Placeholder 3"/>
          <p:cNvGraphicFramePr>
            <a:graphicFrameLocks noGrp="1"/>
          </p:cNvGraphicFramePr>
          <p:nvPr>
            <p:ph idx="4294967295"/>
            <p:extLst>
              <p:ext uri="{D42A27DB-BD31-4B8C-83A1-F6EECF244321}">
                <p14:modId xmlns:p14="http://schemas.microsoft.com/office/powerpoint/2010/main" val="1313381260"/>
              </p:ext>
            </p:extLst>
          </p:nvPr>
        </p:nvGraphicFramePr>
        <p:xfrm>
          <a:off x="457200" y="1752600"/>
          <a:ext cx="8686800" cy="4525963"/>
        </p:xfrm>
        <a:graphic>
          <a:graphicData uri="http://schemas.openxmlformats.org/presentationml/2006/ole">
            <mc:AlternateContent xmlns:mc="http://schemas.openxmlformats.org/markup-compatibility/2006">
              <mc:Choice xmlns:v="urn:schemas-microsoft-com:vml" Requires="v">
                <p:oleObj spid="_x0000_s2068" r:id="rId4" imgW="8687553" imgH="4523624" progId="Excel.Sheet.8">
                  <p:embed/>
                </p:oleObj>
              </mc:Choice>
              <mc:Fallback>
                <p:oleObj r:id="rId4" imgW="8687553" imgH="4523624"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86868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5"/>
          <p:cNvSpPr>
            <a:spLocks noChangeArrowheads="1"/>
          </p:cNvSpPr>
          <p:nvPr/>
        </p:nvSpPr>
        <p:spPr bwMode="auto">
          <a:xfrm>
            <a:off x="2468563" y="5556250"/>
            <a:ext cx="4383087" cy="923925"/>
          </a:xfrm>
          <a:prstGeom prst="rect">
            <a:avLst/>
          </a:prstGeom>
          <a:noFill/>
          <a:ln w="9525">
            <a:noFill/>
            <a:miter lim="800000"/>
            <a:headEnd/>
            <a:tailEnd/>
          </a:ln>
        </p:spPr>
        <p:txBody>
          <a:bodyPr>
            <a:spAutoFit/>
          </a:bodyPr>
          <a:lstStyle/>
          <a:p>
            <a:pPr marL="365125" indent="-255588" algn="ctr">
              <a:buFont typeface="Wingdings" pitchFamily="2" charset="2"/>
              <a:buNone/>
            </a:pPr>
            <a:endParaRPr lang="en-US" dirty="0"/>
          </a:p>
          <a:p>
            <a:pPr marL="365125" indent="-255588" algn="ctr">
              <a:buFont typeface="Wingdings" pitchFamily="2" charset="2"/>
              <a:buNone/>
            </a:pPr>
            <a:endParaRPr lang="en-US" dirty="0"/>
          </a:p>
          <a:p>
            <a:pPr marL="365125" indent="-255588" algn="ctr">
              <a:buFont typeface="Wingdings" pitchFamily="2" charset="2"/>
              <a:buNone/>
            </a:pPr>
            <a:r>
              <a:rPr lang="en-US" dirty="0"/>
              <a:t>Source: US Census, 2008 </a:t>
            </a:r>
          </a:p>
        </p:txBody>
      </p:sp>
    </p:spTree>
    <p:extLst>
      <p:ext uri="{BB962C8B-B14F-4D97-AF65-F5344CB8AC3E}">
        <p14:creationId xmlns:p14="http://schemas.microsoft.com/office/powerpoint/2010/main" val="167215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Projects</a:t>
            </a:r>
            <a:endParaRPr lang="en-US" dirty="0"/>
          </a:p>
        </p:txBody>
      </p:sp>
      <p:sp>
        <p:nvSpPr>
          <p:cNvPr id="3" name="Content Placeholder 2"/>
          <p:cNvSpPr>
            <a:spLocks noGrp="1"/>
          </p:cNvSpPr>
          <p:nvPr>
            <p:ph idx="1"/>
          </p:nvPr>
        </p:nvSpPr>
        <p:spPr>
          <a:xfrm>
            <a:off x="685800" y="1447800"/>
            <a:ext cx="7770813" cy="3657600"/>
          </a:xfrm>
        </p:spPr>
        <p:txBody>
          <a:bodyPr/>
          <a:lstStyle/>
          <a:p>
            <a:endParaRPr lang="en-US" dirty="0" smtClean="0"/>
          </a:p>
          <a:p>
            <a:r>
              <a:rPr lang="en-US" dirty="0" smtClean="0"/>
              <a:t>Development of the Wechsler Intelligence Scale for Children (WISC)</a:t>
            </a:r>
          </a:p>
          <a:p>
            <a:r>
              <a:rPr lang="en-US" dirty="0" smtClean="0"/>
              <a:t>Comparison of Spanish Versions of the Wechsler Intelligence Scale for Adults (WAIS)</a:t>
            </a:r>
            <a:endParaRPr lang="en-US" dirty="0"/>
          </a:p>
        </p:txBody>
      </p:sp>
      <p:pic>
        <p:nvPicPr>
          <p:cNvPr id="7" name="Picture 6"/>
          <p:cNvPicPr>
            <a:picLocks noChangeAspect="1"/>
          </p:cNvPicPr>
          <p:nvPr/>
        </p:nvPicPr>
        <p:blipFill>
          <a:blip r:embed="rId2"/>
          <a:stretch>
            <a:fillRect/>
          </a:stretch>
        </p:blipFill>
        <p:spPr>
          <a:xfrm>
            <a:off x="4953000" y="4343400"/>
            <a:ext cx="2844800" cy="2091765"/>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1219200" y="4495800"/>
            <a:ext cx="2773646" cy="1869735"/>
          </a:xfrm>
          <a:prstGeom prst="rect">
            <a:avLst/>
          </a:prstGeom>
          <a:ln>
            <a:noFill/>
          </a:ln>
          <a:effectLst>
            <a:softEdge rad="112500"/>
          </a:effectLst>
        </p:spPr>
      </p:pic>
    </p:spTree>
    <p:extLst>
      <p:ext uri="{BB962C8B-B14F-4D97-AF65-F5344CB8AC3E}">
        <p14:creationId xmlns:p14="http://schemas.microsoft.com/office/powerpoint/2010/main" val="3256520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David Wechsler Scales</a:t>
            </a:r>
            <a:endParaRPr lang="en-US" dirty="0"/>
          </a:p>
        </p:txBody>
      </p:sp>
      <p:sp>
        <p:nvSpPr>
          <p:cNvPr id="3" name="Content Placeholder 2"/>
          <p:cNvSpPr>
            <a:spLocks noGrp="1"/>
          </p:cNvSpPr>
          <p:nvPr>
            <p:ph idx="1"/>
          </p:nvPr>
        </p:nvSpPr>
        <p:spPr>
          <a:xfrm>
            <a:off x="457200" y="1524000"/>
            <a:ext cx="8229600" cy="4934712"/>
          </a:xfrm>
        </p:spPr>
        <p:txBody>
          <a:bodyPr>
            <a:normAutofit lnSpcReduction="10000"/>
          </a:bodyPr>
          <a:lstStyle/>
          <a:p>
            <a:pPr marL="109728" indent="0" algn="ctr">
              <a:buNone/>
            </a:pPr>
            <a:endParaRPr lang="en-US" dirty="0" smtClean="0"/>
          </a:p>
          <a:p>
            <a:r>
              <a:rPr lang="en-US" dirty="0" smtClean="0"/>
              <a:t>Most widely-used intelligence test in North American</a:t>
            </a:r>
          </a:p>
          <a:p>
            <a:pPr lvl="1"/>
            <a:r>
              <a:rPr lang="en-US" dirty="0" smtClean="0"/>
              <a:t>High validity and reliability</a:t>
            </a:r>
          </a:p>
          <a:p>
            <a:pPr lvl="1"/>
            <a:r>
              <a:rPr lang="en-US" dirty="0" smtClean="0"/>
              <a:t>User friendly administration and scoring guidelines</a:t>
            </a:r>
          </a:p>
          <a:p>
            <a:pPr lvl="1"/>
            <a:r>
              <a:rPr lang="en-US" dirty="0" smtClean="0"/>
              <a:t>Excellent psychometric properties</a:t>
            </a:r>
          </a:p>
          <a:p>
            <a:r>
              <a:rPr lang="en-US" dirty="0" smtClean="0"/>
              <a:t>WAIS-IV (2008)</a:t>
            </a:r>
          </a:p>
          <a:p>
            <a:pPr lvl="1"/>
            <a:r>
              <a:rPr lang="en-US" dirty="0" smtClean="0"/>
              <a:t>Most current version  </a:t>
            </a:r>
          </a:p>
          <a:p>
            <a:r>
              <a:rPr lang="en-US" dirty="0" smtClean="0"/>
              <a:t>WAIS-III for Spanish Speakers (1997)</a:t>
            </a:r>
          </a:p>
          <a:p>
            <a:pPr lvl="1"/>
            <a:r>
              <a:rPr lang="en-US" dirty="0" smtClean="0"/>
              <a:t>Mexico (2003) </a:t>
            </a:r>
          </a:p>
          <a:p>
            <a:pPr lvl="1"/>
            <a:r>
              <a:rPr lang="en-US" dirty="0" smtClean="0"/>
              <a:t>Puerto Rico (2008)</a:t>
            </a:r>
          </a:p>
          <a:p>
            <a:pPr lvl="1"/>
            <a:r>
              <a:rPr lang="en-US" dirty="0" smtClean="0"/>
              <a:t>Spain (2001)</a:t>
            </a:r>
          </a:p>
          <a:p>
            <a:pPr lvl="1"/>
            <a:endParaRPr lang="en-US" dirty="0"/>
          </a:p>
          <a:p>
            <a:pPr marL="457200" lvl="1" indent="0">
              <a:buNone/>
            </a:pPr>
            <a:endParaRPr lang="en-US" dirty="0" smtClean="0"/>
          </a:p>
          <a:p>
            <a:pPr marL="457200" lvl="1" indent="0">
              <a:buNone/>
            </a:pPr>
            <a:endParaRPr lang="en-US" dirty="0" smtClean="0"/>
          </a:p>
          <a:p>
            <a:pPr marL="457200" lvl="1" indent="0">
              <a:buNone/>
            </a:pPr>
            <a:endParaRPr lang="en-US" dirty="0"/>
          </a:p>
          <a:p>
            <a:pPr marL="457200" lvl="1" indent="0">
              <a:buNone/>
            </a:pPr>
            <a:endParaRPr lang="en-US" dirty="0" smtClean="0"/>
          </a:p>
          <a:p>
            <a:endParaRPr lang="en-US" dirty="0" smtClean="0"/>
          </a:p>
        </p:txBody>
      </p:sp>
      <p:pic>
        <p:nvPicPr>
          <p:cNvPr id="4" name="Picture 3"/>
          <p:cNvPicPr>
            <a:picLocks noChangeAspect="1"/>
          </p:cNvPicPr>
          <p:nvPr/>
        </p:nvPicPr>
        <p:blipFill>
          <a:blip r:embed="rId3">
            <a:alphaModFix amt="78000"/>
          </a:blip>
          <a:stretch>
            <a:fillRect/>
          </a:stretch>
        </p:blipFill>
        <p:spPr>
          <a:xfrm>
            <a:off x="7162800" y="5638800"/>
            <a:ext cx="1600200" cy="1063663"/>
          </a:xfrm>
          <a:prstGeom prst="rect">
            <a:avLst/>
          </a:prstGeom>
          <a:effectLst>
            <a:outerShdw blurRad="50800" dist="38100" algn="l" rotWithShape="0">
              <a:prstClr val="black">
                <a:alpha val="40000"/>
              </a:prstClr>
            </a:outerShdw>
          </a:effectLst>
        </p:spPr>
      </p:pic>
      <p:pic>
        <p:nvPicPr>
          <p:cNvPr id="5" name="Picture 4"/>
          <p:cNvPicPr>
            <a:picLocks noChangeAspect="1"/>
          </p:cNvPicPr>
          <p:nvPr/>
        </p:nvPicPr>
        <p:blipFill>
          <a:blip r:embed="rId4">
            <a:alphaModFix amt="78000"/>
          </a:blip>
          <a:stretch>
            <a:fillRect/>
          </a:stretch>
        </p:blipFill>
        <p:spPr>
          <a:xfrm>
            <a:off x="7162800" y="4572000"/>
            <a:ext cx="1638300" cy="819150"/>
          </a:xfrm>
          <a:prstGeom prst="rect">
            <a:avLst/>
          </a:prstGeom>
          <a:effectLst>
            <a:outerShdw blurRad="50800" dist="38100" algn="l" rotWithShape="0">
              <a:prstClr val="black">
                <a:alpha val="40000"/>
              </a:prstClr>
            </a:outerShdw>
          </a:effectLst>
        </p:spPr>
      </p:pic>
      <p:pic>
        <p:nvPicPr>
          <p:cNvPr id="6" name="Picture 5"/>
          <p:cNvPicPr>
            <a:picLocks noChangeAspect="1"/>
          </p:cNvPicPr>
          <p:nvPr/>
        </p:nvPicPr>
        <p:blipFill>
          <a:blip r:embed="rId5">
            <a:alphaModFix amt="78000"/>
          </a:blip>
          <a:stretch>
            <a:fillRect/>
          </a:stretch>
        </p:blipFill>
        <p:spPr>
          <a:xfrm>
            <a:off x="7162800" y="3429000"/>
            <a:ext cx="1574800" cy="93171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40772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WAIS-III: </a:t>
            </a:r>
            <a:br>
              <a:rPr lang="en-US" dirty="0" smtClean="0"/>
            </a:br>
            <a:r>
              <a:rPr lang="en-US" sz="3200" dirty="0" smtClean="0"/>
              <a:t>English Version</a:t>
            </a:r>
            <a:endParaRPr lang="en-US" sz="3200" dirty="0"/>
          </a:p>
        </p:txBody>
      </p:sp>
      <p:sp>
        <p:nvSpPr>
          <p:cNvPr id="3" name="Content Placeholder 2"/>
          <p:cNvSpPr>
            <a:spLocks noGrp="1"/>
          </p:cNvSpPr>
          <p:nvPr>
            <p:ph idx="1"/>
          </p:nvPr>
        </p:nvSpPr>
        <p:spPr>
          <a:xfrm>
            <a:off x="304800" y="1371600"/>
            <a:ext cx="8229600" cy="5029200"/>
          </a:xfrm>
        </p:spPr>
        <p:txBody>
          <a:bodyPr>
            <a:normAutofit fontScale="92500" lnSpcReduction="10000"/>
          </a:bodyPr>
          <a:lstStyle/>
          <a:p>
            <a:pPr marL="109728" indent="0">
              <a:buNone/>
            </a:pPr>
            <a:endParaRPr lang="en-US" dirty="0" smtClean="0"/>
          </a:p>
          <a:p>
            <a:r>
              <a:rPr lang="en-US" dirty="0" smtClean="0"/>
              <a:t>Age: 16-89</a:t>
            </a:r>
          </a:p>
          <a:p>
            <a:r>
              <a:rPr lang="en-US" dirty="0" smtClean="0"/>
              <a:t>Time: 60-90 minutes</a:t>
            </a:r>
          </a:p>
          <a:p>
            <a:r>
              <a:rPr lang="en-US" dirty="0" smtClean="0"/>
              <a:t>14 subtests</a:t>
            </a:r>
          </a:p>
          <a:p>
            <a:pPr lvl="1"/>
            <a:r>
              <a:rPr lang="en-US" dirty="0" smtClean="0"/>
              <a:t>7 verbal </a:t>
            </a:r>
          </a:p>
          <a:p>
            <a:pPr lvl="1"/>
            <a:r>
              <a:rPr lang="en-US" dirty="0" smtClean="0"/>
              <a:t>7 performance</a:t>
            </a:r>
          </a:p>
          <a:p>
            <a:r>
              <a:rPr lang="en-US" dirty="0" smtClean="0"/>
              <a:t>4 Indexes</a:t>
            </a:r>
            <a:endParaRPr lang="en-US" dirty="0"/>
          </a:p>
          <a:p>
            <a:r>
              <a:rPr lang="en-US" dirty="0" smtClean="0"/>
              <a:t>3 IQ’s</a:t>
            </a:r>
            <a:endParaRPr lang="en-US" dirty="0"/>
          </a:p>
          <a:p>
            <a:r>
              <a:rPr lang="en-US" dirty="0"/>
              <a:t>Mainly used for determining intellectual ability and/or mental retardation</a:t>
            </a:r>
          </a:p>
          <a:p>
            <a:endParaRPr lang="en-US" dirty="0"/>
          </a:p>
          <a:p>
            <a:pPr lvl="1"/>
            <a:endParaRPr lang="en-US" dirty="0"/>
          </a:p>
          <a:p>
            <a:pPr lvl="1"/>
            <a:endParaRPr lang="en-US" dirty="0"/>
          </a:p>
          <a:p>
            <a:pPr lvl="1"/>
            <a:endParaRPr lang="en-US" dirty="0" smtClean="0"/>
          </a:p>
          <a:p>
            <a:pPr lvl="2"/>
            <a:endParaRPr lang="en-US" dirty="0" smtClean="0"/>
          </a:p>
          <a:p>
            <a:pPr lvl="1"/>
            <a:endParaRPr lang="en-US" dirty="0" smtClean="0">
              <a:solidFill>
                <a:srgbClr val="FF0000"/>
              </a:solidFill>
            </a:endParaRPr>
          </a:p>
          <a:p>
            <a:endParaRPr lang="en-US" dirty="0" smtClean="0"/>
          </a:p>
        </p:txBody>
      </p:sp>
    </p:spTree>
    <p:extLst>
      <p:ext uri="{BB962C8B-B14F-4D97-AF65-F5344CB8AC3E}">
        <p14:creationId xmlns:p14="http://schemas.microsoft.com/office/powerpoint/2010/main" val="385841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85800" y="1371600"/>
            <a:ext cx="7770813" cy="3810000"/>
          </a:xfrm>
        </p:spPr>
        <p:txBody>
          <a:bodyPr>
            <a:normAutofit lnSpcReduction="10000"/>
          </a:bodyPr>
          <a:lstStyle/>
          <a:p>
            <a:pPr marL="0" indent="0">
              <a:buNone/>
            </a:pPr>
            <a:endParaRPr lang="en-US" dirty="0" smtClean="0"/>
          </a:p>
          <a:p>
            <a:r>
              <a:rPr lang="en-US" dirty="0" smtClean="0"/>
              <a:t>Spain</a:t>
            </a:r>
          </a:p>
          <a:p>
            <a:pPr lvl="1"/>
            <a:r>
              <a:rPr lang="en-US" dirty="0" smtClean="0"/>
              <a:t>Universidad de Granada; Miguel Perez Garcia, Raquel Vilar Lopez, Ahmed Fasfous (and their laboratory)</a:t>
            </a:r>
          </a:p>
          <a:p>
            <a:r>
              <a:rPr lang="en-US" dirty="0" smtClean="0"/>
              <a:t>United States</a:t>
            </a:r>
          </a:p>
          <a:p>
            <a:pPr lvl="1"/>
            <a:r>
              <a:rPr lang="en-US" dirty="0" smtClean="0"/>
              <a:t>UCLA; Xavier Cagigas (CNI)</a:t>
            </a:r>
          </a:p>
          <a:p>
            <a:pPr lvl="1"/>
            <a:r>
              <a:rPr lang="en-US" dirty="0" smtClean="0"/>
              <a:t>John Hopkins; Anna Agranovich</a:t>
            </a:r>
          </a:p>
          <a:p>
            <a:pPr lvl="1"/>
            <a:r>
              <a:rPr lang="en-US" dirty="0" smtClean="0"/>
              <a:t>UNCW; Margie Hernandez, Tara Vernazi, Davor Zink (Gershom Lazarus)</a:t>
            </a:r>
          </a:p>
          <a:p>
            <a:pPr lvl="1"/>
            <a:endParaRPr lang="en-US" dirty="0"/>
          </a:p>
        </p:txBody>
      </p:sp>
    </p:spTree>
    <p:extLst>
      <p:ext uri="{BB962C8B-B14F-4D97-AF65-F5344CB8AC3E}">
        <p14:creationId xmlns:p14="http://schemas.microsoft.com/office/powerpoint/2010/main" val="2268230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dirty="0" smtClean="0"/>
              <a:t>Literature on the Spanish Versions of the WAIS-III</a:t>
            </a:r>
            <a:endParaRPr lang="en-US" dirty="0"/>
          </a:p>
        </p:txBody>
      </p:sp>
      <p:sp>
        <p:nvSpPr>
          <p:cNvPr id="3" name="Content Placeholder 2"/>
          <p:cNvSpPr>
            <a:spLocks noGrp="1"/>
          </p:cNvSpPr>
          <p:nvPr>
            <p:ph idx="1"/>
          </p:nvPr>
        </p:nvSpPr>
        <p:spPr>
          <a:xfrm>
            <a:off x="381000" y="1295400"/>
            <a:ext cx="8229600" cy="4724400"/>
          </a:xfrm>
        </p:spPr>
        <p:txBody>
          <a:bodyPr>
            <a:normAutofit fontScale="92500" lnSpcReduction="10000"/>
          </a:bodyPr>
          <a:lstStyle/>
          <a:p>
            <a:pPr marL="0" indent="0">
              <a:buNone/>
            </a:pPr>
            <a:endParaRPr lang="en-US" dirty="0" smtClean="0"/>
          </a:p>
          <a:p>
            <a:r>
              <a:rPr lang="en-US" dirty="0" smtClean="0"/>
              <a:t>Limited</a:t>
            </a:r>
          </a:p>
          <a:p>
            <a:pPr lvl="1"/>
            <a:r>
              <a:rPr lang="en-US" dirty="0" smtClean="0"/>
              <a:t>A total of 7 articles</a:t>
            </a:r>
          </a:p>
          <a:p>
            <a:pPr lvl="2"/>
            <a:r>
              <a:rPr lang="en-US" dirty="0" smtClean="0"/>
              <a:t>4: Mexican version</a:t>
            </a:r>
          </a:p>
          <a:p>
            <a:pPr lvl="2"/>
            <a:r>
              <a:rPr lang="en-US" dirty="0" smtClean="0"/>
              <a:t>3: Spaniard version </a:t>
            </a:r>
          </a:p>
          <a:p>
            <a:endParaRPr lang="en-US" dirty="0"/>
          </a:p>
          <a:p>
            <a:r>
              <a:rPr lang="en-US" dirty="0" smtClean="0"/>
              <a:t>Literature Review Results</a:t>
            </a:r>
          </a:p>
          <a:p>
            <a:pPr lvl="1"/>
            <a:r>
              <a:rPr lang="en-US" dirty="0" smtClean="0"/>
              <a:t>Overestimated IQ’s</a:t>
            </a:r>
          </a:p>
          <a:p>
            <a:pPr lvl="1"/>
            <a:r>
              <a:rPr lang="en-US" dirty="0" smtClean="0"/>
              <a:t>Large confidence intervals</a:t>
            </a:r>
          </a:p>
          <a:p>
            <a:pPr lvl="1"/>
            <a:r>
              <a:rPr lang="en-US" dirty="0" smtClean="0"/>
              <a:t>Technical problems</a:t>
            </a:r>
          </a:p>
          <a:p>
            <a:pPr lvl="1"/>
            <a:r>
              <a:rPr lang="en-US" dirty="0" smtClean="0"/>
              <a:t>Non-representative sample</a:t>
            </a:r>
          </a:p>
          <a:p>
            <a:pPr lvl="1"/>
            <a:endParaRPr lang="en-US" dirty="0" smtClean="0"/>
          </a:p>
          <a:p>
            <a:pPr lvl="1"/>
            <a:endParaRPr lang="en-US" dirty="0" smtClean="0"/>
          </a:p>
        </p:txBody>
      </p:sp>
      <p:pic>
        <p:nvPicPr>
          <p:cNvPr id="4" name="Picture 3"/>
          <p:cNvPicPr>
            <a:picLocks noChangeAspect="1"/>
          </p:cNvPicPr>
          <p:nvPr/>
        </p:nvPicPr>
        <p:blipFill>
          <a:blip r:embed="rId3"/>
          <a:stretch>
            <a:fillRect/>
          </a:stretch>
        </p:blipFill>
        <p:spPr>
          <a:xfrm rot="773979">
            <a:off x="5562600" y="2895600"/>
            <a:ext cx="1778000" cy="2463800"/>
          </a:xfrm>
          <a:prstGeom prst="rect">
            <a:avLst/>
          </a:prstGeom>
        </p:spPr>
      </p:pic>
    </p:spTree>
    <p:extLst>
      <p:ext uri="{BB962C8B-B14F-4D97-AF65-F5344CB8AC3E}">
        <p14:creationId xmlns:p14="http://schemas.microsoft.com/office/powerpoint/2010/main" val="19143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Method</a:t>
            </a:r>
            <a:endParaRPr lang="en-US" dirty="0"/>
          </a:p>
        </p:txBody>
      </p:sp>
      <p:sp>
        <p:nvSpPr>
          <p:cNvPr id="3" name="Content Placeholder 2"/>
          <p:cNvSpPr>
            <a:spLocks noGrp="1"/>
          </p:cNvSpPr>
          <p:nvPr>
            <p:ph idx="1"/>
          </p:nvPr>
        </p:nvSpPr>
        <p:spPr>
          <a:xfrm>
            <a:off x="457200" y="2057400"/>
            <a:ext cx="8229600" cy="4325112"/>
          </a:xfrm>
        </p:spPr>
        <p:txBody>
          <a:bodyPr>
            <a:normAutofit/>
          </a:bodyPr>
          <a:lstStyle/>
          <a:p>
            <a:r>
              <a:rPr lang="en-US" dirty="0" smtClean="0"/>
              <a:t>Purpose- Are the three versions of Spanish WAIS equal to each other and the English WAIS?</a:t>
            </a:r>
          </a:p>
          <a:p>
            <a:r>
              <a:rPr lang="en-US" dirty="0" smtClean="0"/>
              <a:t>Phase I</a:t>
            </a:r>
          </a:p>
          <a:p>
            <a:pPr lvl="1"/>
            <a:r>
              <a:rPr lang="en-US" dirty="0" smtClean="0"/>
              <a:t>Qualitative analyses</a:t>
            </a:r>
          </a:p>
          <a:p>
            <a:r>
              <a:rPr lang="en-US" dirty="0" smtClean="0"/>
              <a:t>Phase II</a:t>
            </a:r>
          </a:p>
          <a:p>
            <a:pPr lvl="1"/>
            <a:r>
              <a:rPr lang="en-US" dirty="0" smtClean="0"/>
              <a:t>Quantitative analyses</a:t>
            </a:r>
          </a:p>
          <a:p>
            <a:r>
              <a:rPr lang="en-US" dirty="0" smtClean="0"/>
              <a:t>Phase III</a:t>
            </a:r>
          </a:p>
          <a:p>
            <a:pPr lvl="1"/>
            <a:r>
              <a:rPr lang="en-US" dirty="0" smtClean="0"/>
              <a:t>3x2 factorial repeated measures design</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27392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smtClean="0"/>
              <a:t>Phase I: Qualitative Analysis</a:t>
            </a:r>
            <a:endParaRPr lang="en-US" dirty="0"/>
          </a:p>
        </p:txBody>
      </p:sp>
      <p:sp>
        <p:nvSpPr>
          <p:cNvPr id="3" name="Content Placeholder 2"/>
          <p:cNvSpPr>
            <a:spLocks noGrp="1"/>
          </p:cNvSpPr>
          <p:nvPr>
            <p:ph idx="1"/>
          </p:nvPr>
        </p:nvSpPr>
        <p:spPr>
          <a:xfrm>
            <a:off x="457200" y="1905000"/>
            <a:ext cx="8229600" cy="4669536"/>
          </a:xfrm>
        </p:spPr>
        <p:txBody>
          <a:bodyPr>
            <a:normAutofit fontScale="92500" lnSpcReduction="20000"/>
          </a:bodyPr>
          <a:lstStyle/>
          <a:p>
            <a:r>
              <a:rPr lang="en-US" dirty="0" smtClean="0"/>
              <a:t>Instruments </a:t>
            </a:r>
          </a:p>
          <a:p>
            <a:pPr lvl="1"/>
            <a:r>
              <a:rPr lang="en-US" dirty="0" smtClean="0"/>
              <a:t>Four </a:t>
            </a:r>
            <a:r>
              <a:rPr lang="en-US" dirty="0"/>
              <a:t>Versions of the WAIS-</a:t>
            </a:r>
            <a:r>
              <a:rPr lang="en-US" dirty="0" smtClean="0"/>
              <a:t>III</a:t>
            </a:r>
          </a:p>
          <a:p>
            <a:r>
              <a:rPr lang="en-US" dirty="0" smtClean="0"/>
              <a:t>Procedure</a:t>
            </a:r>
          </a:p>
          <a:p>
            <a:pPr lvl="1"/>
            <a:r>
              <a:rPr lang="en-US" dirty="0" smtClean="0"/>
              <a:t>Teaching items</a:t>
            </a:r>
          </a:p>
          <a:p>
            <a:pPr lvl="2"/>
            <a:r>
              <a:rPr lang="en-US" dirty="0" smtClean="0"/>
              <a:t>Item number </a:t>
            </a:r>
          </a:p>
          <a:p>
            <a:pPr lvl="2"/>
            <a:r>
              <a:rPr lang="en-US" dirty="0" smtClean="0"/>
              <a:t>Item content</a:t>
            </a:r>
          </a:p>
          <a:p>
            <a:pPr lvl="1"/>
            <a:r>
              <a:rPr lang="en-US" dirty="0" smtClean="0"/>
              <a:t>Range of scores</a:t>
            </a:r>
          </a:p>
          <a:p>
            <a:pPr lvl="2"/>
            <a:r>
              <a:rPr lang="en-US" dirty="0" smtClean="0"/>
              <a:t>Subtest Scale scores</a:t>
            </a:r>
          </a:p>
          <a:p>
            <a:pPr lvl="2"/>
            <a:r>
              <a:rPr lang="en-US" dirty="0" smtClean="0"/>
              <a:t>4 Indexes</a:t>
            </a:r>
          </a:p>
          <a:p>
            <a:pPr lvl="2"/>
            <a:r>
              <a:rPr lang="en-US" dirty="0" smtClean="0"/>
              <a:t>IQs</a:t>
            </a:r>
          </a:p>
          <a:p>
            <a:pPr lvl="1"/>
            <a:r>
              <a:rPr lang="en-US" dirty="0" smtClean="0"/>
              <a:t>Confidence intervals </a:t>
            </a:r>
          </a:p>
          <a:p>
            <a:pPr lvl="2"/>
            <a:r>
              <a:rPr lang="en-US" dirty="0" smtClean="0"/>
              <a:t>4 Indexes</a:t>
            </a:r>
          </a:p>
          <a:p>
            <a:pPr lvl="2"/>
            <a:r>
              <a:rPr lang="en-US" dirty="0" smtClean="0"/>
              <a:t>3 IQs</a:t>
            </a:r>
            <a:endParaRPr lang="en-US" dirty="0"/>
          </a:p>
        </p:txBody>
      </p:sp>
    </p:spTree>
    <p:extLst>
      <p:ext uri="{BB962C8B-B14F-4D97-AF65-F5344CB8AC3E}">
        <p14:creationId xmlns:p14="http://schemas.microsoft.com/office/powerpoint/2010/main" val="3691518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220200" cy="1371600"/>
          </a:xfrm>
        </p:spPr>
        <p:txBody>
          <a:bodyPr/>
          <a:lstStyle/>
          <a:p>
            <a:r>
              <a:rPr lang="en-US" dirty="0" smtClean="0"/>
              <a:t>Phase II: Quantitative Analysis</a:t>
            </a:r>
            <a:endParaRPr lang="en-US" dirty="0"/>
          </a:p>
        </p:txBody>
      </p:sp>
      <p:sp>
        <p:nvSpPr>
          <p:cNvPr id="3" name="Content Placeholder 2"/>
          <p:cNvSpPr>
            <a:spLocks noGrp="1"/>
          </p:cNvSpPr>
          <p:nvPr>
            <p:ph idx="1"/>
          </p:nvPr>
        </p:nvSpPr>
        <p:spPr>
          <a:xfrm>
            <a:off x="304800" y="1828800"/>
            <a:ext cx="8305800" cy="4724400"/>
          </a:xfrm>
        </p:spPr>
        <p:txBody>
          <a:bodyPr>
            <a:normAutofit lnSpcReduction="10000"/>
          </a:bodyPr>
          <a:lstStyle/>
          <a:p>
            <a:r>
              <a:rPr lang="en-US" dirty="0" smtClean="0"/>
              <a:t>Instruments</a:t>
            </a:r>
          </a:p>
          <a:p>
            <a:pPr lvl="1"/>
            <a:r>
              <a:rPr lang="en-US" dirty="0" smtClean="0"/>
              <a:t>Four versions of the WAIS-III</a:t>
            </a:r>
          </a:p>
          <a:p>
            <a:r>
              <a:rPr lang="en-US" dirty="0" smtClean="0"/>
              <a:t>Subjects/Data</a:t>
            </a:r>
          </a:p>
          <a:p>
            <a:pPr lvl="1"/>
            <a:r>
              <a:rPr lang="en-US" dirty="0"/>
              <a:t>Ages: 18-64 </a:t>
            </a:r>
            <a:endParaRPr lang="en-US" dirty="0" smtClean="0"/>
          </a:p>
          <a:p>
            <a:pPr lvl="1"/>
            <a:r>
              <a:rPr lang="en-US" dirty="0" smtClean="0"/>
              <a:t>De-identified raw scores for the 13 subtests</a:t>
            </a:r>
          </a:p>
          <a:p>
            <a:pPr lvl="1"/>
            <a:r>
              <a:rPr lang="en-US" dirty="0"/>
              <a:t>Archived Data</a:t>
            </a:r>
          </a:p>
          <a:p>
            <a:pPr lvl="2"/>
            <a:r>
              <a:rPr lang="en-US" dirty="0" smtClean="0"/>
              <a:t>United States, </a:t>
            </a:r>
            <a:r>
              <a:rPr lang="en-US" dirty="0"/>
              <a:t>Mexico, Puerto Rico, </a:t>
            </a:r>
            <a:r>
              <a:rPr lang="en-US" dirty="0" smtClean="0"/>
              <a:t>Spain</a:t>
            </a:r>
          </a:p>
          <a:p>
            <a:pPr lvl="1"/>
            <a:r>
              <a:rPr lang="en-US" i="1" dirty="0" smtClean="0"/>
              <a:t>N</a:t>
            </a:r>
            <a:r>
              <a:rPr lang="en-US" dirty="0" smtClean="0"/>
              <a:t>= 192 profiles </a:t>
            </a:r>
          </a:p>
          <a:p>
            <a:pPr lvl="2"/>
            <a:r>
              <a:rPr lang="en-US" dirty="0" smtClean="0"/>
              <a:t>12 English</a:t>
            </a:r>
          </a:p>
          <a:p>
            <a:pPr lvl="2"/>
            <a:r>
              <a:rPr lang="en-US" dirty="0" smtClean="0"/>
              <a:t>12 Mexico</a:t>
            </a:r>
          </a:p>
          <a:p>
            <a:pPr lvl="2"/>
            <a:r>
              <a:rPr lang="en-US" dirty="0" smtClean="0"/>
              <a:t>12 Puerto Rico</a:t>
            </a:r>
          </a:p>
          <a:p>
            <a:pPr lvl="2"/>
            <a:r>
              <a:rPr lang="en-US" dirty="0" smtClean="0"/>
              <a:t>12 Spain </a:t>
            </a:r>
          </a:p>
          <a:p>
            <a:pPr marL="109728" indent="0">
              <a:buNone/>
            </a:pPr>
            <a:endParaRPr lang="en-US" dirty="0" smtClean="0"/>
          </a:p>
          <a:p>
            <a:pPr marL="411480" lvl="1" indent="0">
              <a:buNone/>
            </a:pPr>
            <a:endParaRPr lang="en-US" dirty="0"/>
          </a:p>
        </p:txBody>
      </p:sp>
    </p:spTree>
    <p:extLst>
      <p:ext uri="{BB962C8B-B14F-4D97-AF65-F5344CB8AC3E}">
        <p14:creationId xmlns:p14="http://schemas.microsoft.com/office/powerpoint/2010/main" val="213742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III: Comparison of Subtests</a:t>
            </a:r>
            <a:endParaRPr lang="en-US" dirty="0"/>
          </a:p>
        </p:txBody>
      </p:sp>
      <p:sp>
        <p:nvSpPr>
          <p:cNvPr id="3" name="Content Placeholder 2"/>
          <p:cNvSpPr>
            <a:spLocks noGrp="1"/>
          </p:cNvSpPr>
          <p:nvPr>
            <p:ph idx="1"/>
          </p:nvPr>
        </p:nvSpPr>
        <p:spPr/>
        <p:txBody>
          <a:bodyPr/>
          <a:lstStyle/>
          <a:p>
            <a:r>
              <a:rPr lang="en-US" dirty="0" smtClean="0"/>
              <a:t>Administer Most Similar and Most Disimilar Subtest to a New Sample of Volunteers</a:t>
            </a:r>
          </a:p>
          <a:p>
            <a:pPr lvl="1"/>
            <a:r>
              <a:rPr lang="en-US" dirty="0" smtClean="0"/>
              <a:t>Mexico</a:t>
            </a:r>
          </a:p>
          <a:p>
            <a:pPr lvl="1"/>
            <a:r>
              <a:rPr lang="en-US" dirty="0" smtClean="0"/>
              <a:t>Spain</a:t>
            </a:r>
          </a:p>
          <a:p>
            <a:pPr lvl="1"/>
            <a:r>
              <a:rPr lang="en-US" dirty="0" smtClean="0"/>
              <a:t>Chile</a:t>
            </a:r>
          </a:p>
          <a:p>
            <a:r>
              <a:rPr lang="en-US" dirty="0" smtClean="0"/>
              <a:t>Subtest</a:t>
            </a:r>
          </a:p>
          <a:p>
            <a:pPr lvl="1"/>
            <a:r>
              <a:rPr lang="en-US" dirty="0" smtClean="0"/>
              <a:t>Appears most dissimilar-Information</a:t>
            </a:r>
            <a:endParaRPr lang="en-US" dirty="0"/>
          </a:p>
          <a:p>
            <a:pPr lvl="1"/>
            <a:r>
              <a:rPr lang="en-US" dirty="0" smtClean="0"/>
              <a:t>Appears most similar- Block Design</a:t>
            </a:r>
            <a:endParaRPr lang="en-US" dirty="0"/>
          </a:p>
        </p:txBody>
      </p:sp>
    </p:spTree>
    <p:extLst>
      <p:ext uri="{BB962C8B-B14F-4D97-AF65-F5344CB8AC3E}">
        <p14:creationId xmlns:p14="http://schemas.microsoft.com/office/powerpoint/2010/main" val="691358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667000" y="1076696"/>
            <a:ext cx="3505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English Version</a:t>
            </a:r>
            <a:endParaRPr lang="en-US" dirty="0"/>
          </a:p>
        </p:txBody>
      </p:sp>
      <p:sp>
        <p:nvSpPr>
          <p:cNvPr id="7" name="Oval 6"/>
          <p:cNvSpPr/>
          <p:nvPr/>
        </p:nvSpPr>
        <p:spPr>
          <a:xfrm>
            <a:off x="384464" y="2895600"/>
            <a:ext cx="2286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Mexican Version</a:t>
            </a:r>
            <a:endParaRPr lang="en-US" dirty="0"/>
          </a:p>
        </p:txBody>
      </p:sp>
      <p:sp>
        <p:nvSpPr>
          <p:cNvPr id="8" name="Oval 7"/>
          <p:cNvSpPr/>
          <p:nvPr/>
        </p:nvSpPr>
        <p:spPr>
          <a:xfrm>
            <a:off x="3238500" y="3354779"/>
            <a:ext cx="2362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Puerto Rican Version</a:t>
            </a:r>
            <a:endParaRPr lang="en-US" dirty="0"/>
          </a:p>
        </p:txBody>
      </p:sp>
      <p:sp>
        <p:nvSpPr>
          <p:cNvPr id="9" name="Oval 8"/>
          <p:cNvSpPr/>
          <p:nvPr/>
        </p:nvSpPr>
        <p:spPr>
          <a:xfrm>
            <a:off x="6553200" y="3048000"/>
            <a:ext cx="2209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Spaniard Version</a:t>
            </a:r>
            <a:endParaRPr lang="en-US" dirty="0"/>
          </a:p>
        </p:txBody>
      </p:sp>
      <p:cxnSp>
        <p:nvCxnSpPr>
          <p:cNvPr id="11" name="Straight Connector 10"/>
          <p:cNvCxnSpPr/>
          <p:nvPr/>
        </p:nvCxnSpPr>
        <p:spPr>
          <a:xfrm flipH="1">
            <a:off x="1676400" y="1828800"/>
            <a:ext cx="1447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4"/>
            <a:endCxn id="8" idx="0"/>
          </p:cNvCxnSpPr>
          <p:nvPr/>
        </p:nvCxnSpPr>
        <p:spPr>
          <a:xfrm>
            <a:off x="4419600" y="1991096"/>
            <a:ext cx="0" cy="1363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67400" y="1828800"/>
            <a:ext cx="137160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72454" y="4838596"/>
            <a:ext cx="5259517" cy="1477328"/>
          </a:xfrm>
          <a:prstGeom prst="rect">
            <a:avLst/>
          </a:prstGeom>
          <a:noFill/>
        </p:spPr>
        <p:txBody>
          <a:bodyPr wrap="none" rtlCol="0">
            <a:spAutoFit/>
          </a:bodyPr>
          <a:lstStyle/>
          <a:p>
            <a:pPr algn="ctr"/>
            <a:r>
              <a:rPr lang="en-US" dirty="0" smtClean="0"/>
              <a:t>1 profile = 4 profiles</a:t>
            </a:r>
          </a:p>
          <a:p>
            <a:pPr algn="ctr"/>
            <a:r>
              <a:rPr lang="en-US" dirty="0" smtClean="0"/>
              <a:t>12 profiles = 48 profiles</a:t>
            </a:r>
          </a:p>
          <a:p>
            <a:pPr algn="ctr"/>
            <a:endParaRPr lang="en-US" dirty="0"/>
          </a:p>
          <a:p>
            <a:pPr algn="ctr"/>
            <a:r>
              <a:rPr lang="en-US" dirty="0" smtClean="0"/>
              <a:t>Therefore.....</a:t>
            </a:r>
          </a:p>
          <a:p>
            <a:pPr algn="ctr"/>
            <a:r>
              <a:rPr lang="en-US" dirty="0" smtClean="0"/>
              <a:t>12 profiles from each version will  yield 192 profiles </a:t>
            </a:r>
            <a:endParaRPr lang="en-US" dirty="0"/>
          </a:p>
        </p:txBody>
      </p:sp>
    </p:spTree>
    <p:extLst>
      <p:ext uri="{BB962C8B-B14F-4D97-AF65-F5344CB8AC3E}">
        <p14:creationId xmlns:p14="http://schemas.microsoft.com/office/powerpoint/2010/main" val="1362908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236"/>
            <a:ext cx="9144000" cy="1609164"/>
          </a:xfrm>
        </p:spPr>
        <p:txBody>
          <a:bodyPr/>
          <a:lstStyle/>
          <a:p>
            <a:r>
              <a:rPr lang="en-US" dirty="0" smtClean="0"/>
              <a:t>Initial Results of Wechsler Studies</a:t>
            </a:r>
            <a:endParaRPr lang="en-US" dirty="0"/>
          </a:p>
        </p:txBody>
      </p:sp>
      <p:sp>
        <p:nvSpPr>
          <p:cNvPr id="3" name="Content Placeholder 2"/>
          <p:cNvSpPr>
            <a:spLocks noGrp="1"/>
          </p:cNvSpPr>
          <p:nvPr>
            <p:ph idx="1"/>
          </p:nvPr>
        </p:nvSpPr>
        <p:spPr>
          <a:xfrm>
            <a:off x="685800" y="1371600"/>
            <a:ext cx="7770813" cy="5257800"/>
          </a:xfrm>
        </p:spPr>
        <p:txBody>
          <a:bodyPr>
            <a:normAutofit/>
          </a:bodyPr>
          <a:lstStyle/>
          <a:p>
            <a:pPr marL="0" indent="0">
              <a:buNone/>
            </a:pPr>
            <a:endParaRPr lang="en-US" dirty="0" smtClean="0"/>
          </a:p>
          <a:p>
            <a:r>
              <a:rPr lang="en-US" dirty="0" smtClean="0"/>
              <a:t>Superficially</a:t>
            </a:r>
          </a:p>
          <a:p>
            <a:pPr lvl="1"/>
            <a:r>
              <a:rPr lang="en-US" dirty="0" smtClean="0"/>
              <a:t>Similar</a:t>
            </a:r>
          </a:p>
          <a:p>
            <a:r>
              <a:rPr lang="en-US" dirty="0" smtClean="0"/>
              <a:t>Empirically</a:t>
            </a:r>
          </a:p>
          <a:p>
            <a:pPr lvl="1"/>
            <a:r>
              <a:rPr lang="en-US" dirty="0" smtClean="0"/>
              <a:t>Qualitative</a:t>
            </a:r>
          </a:p>
          <a:p>
            <a:pPr lvl="1"/>
            <a:r>
              <a:rPr lang="en-US" dirty="0" smtClean="0"/>
              <a:t>Quantitative</a:t>
            </a:r>
          </a:p>
          <a:p>
            <a:pPr lvl="1"/>
            <a:endParaRPr lang="en-US" dirty="0" smtClean="0"/>
          </a:p>
          <a:p>
            <a:pPr marL="457200" lvl="1" indent="0">
              <a:buNone/>
            </a:pPr>
            <a:r>
              <a:rPr lang="en-US" dirty="0" smtClean="0"/>
              <a:t>Bures, Vilar-Lopez, Portillo, Puente, et al (submitted)</a:t>
            </a:r>
          </a:p>
          <a:p>
            <a:pPr marL="457200" lvl="1" indent="0">
              <a:buNone/>
            </a:pPr>
            <a:r>
              <a:rPr lang="en-US" dirty="0"/>
              <a:t>	</a:t>
            </a:r>
            <a:r>
              <a:rPr lang="en-US" dirty="0" smtClean="0"/>
              <a:t>Common Left/Right Hemisphere Measures</a:t>
            </a:r>
          </a:p>
          <a:p>
            <a:pPr marL="457200" lvl="1" indent="0">
              <a:buNone/>
            </a:pPr>
            <a:r>
              <a:rPr lang="en-US" dirty="0"/>
              <a:t> </a:t>
            </a:r>
            <a:r>
              <a:rPr lang="en-US" dirty="0" smtClean="0"/>
              <a:t>     Chile, Mexico, Puerto Rico &amp; Spain </a:t>
            </a:r>
          </a:p>
          <a:p>
            <a:pPr marL="457200" lvl="1" indent="0">
              <a:buNone/>
            </a:pPr>
            <a:r>
              <a:rPr lang="en-US" dirty="0"/>
              <a:t> </a:t>
            </a:r>
            <a:r>
              <a:rPr lang="en-US" dirty="0" smtClean="0"/>
              <a:t>      Not Similar</a:t>
            </a:r>
          </a:p>
          <a:p>
            <a:endParaRPr lang="en-US" dirty="0"/>
          </a:p>
        </p:txBody>
      </p:sp>
    </p:spTree>
    <p:extLst>
      <p:ext uri="{BB962C8B-B14F-4D97-AF65-F5344CB8AC3E}">
        <p14:creationId xmlns:p14="http://schemas.microsoft.com/office/powerpoint/2010/main" val="1081978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532964"/>
          </a:xfrm>
        </p:spPr>
        <p:txBody>
          <a:bodyPr/>
          <a:lstStyle/>
          <a:p>
            <a:r>
              <a:rPr lang="en-US" dirty="0" smtClean="0"/>
              <a:t>Brain Impairment &amp; Education</a:t>
            </a:r>
            <a:endParaRPr lang="en-US" dirty="0"/>
          </a:p>
        </p:txBody>
      </p:sp>
      <p:sp>
        <p:nvSpPr>
          <p:cNvPr id="3" name="Content Placeholder 2"/>
          <p:cNvSpPr>
            <a:spLocks noGrp="1"/>
          </p:cNvSpPr>
          <p:nvPr>
            <p:ph idx="1"/>
          </p:nvPr>
        </p:nvSpPr>
        <p:spPr/>
        <p:txBody>
          <a:bodyPr/>
          <a:lstStyle/>
          <a:p>
            <a:r>
              <a:rPr lang="en-US" dirty="0" smtClean="0"/>
              <a:t>Ardila, Rosselli &amp; Puente (1994)</a:t>
            </a:r>
          </a:p>
          <a:p>
            <a:pPr lvl="1"/>
            <a:r>
              <a:rPr lang="en-US" dirty="0" smtClean="0"/>
              <a:t>Neuropsychological Evaluation of the Spanish Speaker</a:t>
            </a:r>
          </a:p>
          <a:p>
            <a:pPr lvl="1"/>
            <a:r>
              <a:rPr lang="en-US" dirty="0" smtClean="0"/>
              <a:t>Columbian norms</a:t>
            </a:r>
          </a:p>
          <a:p>
            <a:pPr lvl="1"/>
            <a:r>
              <a:rPr lang="en-US" dirty="0" smtClean="0"/>
              <a:t>Well educated and brain impaired individuals showed similar neuropsychological performance as non-brain impaired but illiterate individuals </a:t>
            </a:r>
            <a:endParaRPr lang="en-US" dirty="0"/>
          </a:p>
        </p:txBody>
      </p:sp>
      <p:pic>
        <p:nvPicPr>
          <p:cNvPr id="4" name="Picture 3"/>
          <p:cNvPicPr>
            <a:picLocks noChangeAspect="1"/>
          </p:cNvPicPr>
          <p:nvPr/>
        </p:nvPicPr>
        <p:blipFill>
          <a:blip r:embed="rId2"/>
          <a:stretch>
            <a:fillRect/>
          </a:stretch>
        </p:blipFill>
        <p:spPr>
          <a:xfrm>
            <a:off x="5334000" y="4953000"/>
            <a:ext cx="2400300" cy="15926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NLrightROneur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
            <a:ext cx="1465729" cy="1465729"/>
          </a:xfrm>
          <a:prstGeom prst="rect">
            <a:avLst/>
          </a:prstGeom>
        </p:spPr>
      </p:pic>
    </p:spTree>
    <p:extLst>
      <p:ext uri="{BB962C8B-B14F-4D97-AF65-F5344CB8AC3E}">
        <p14:creationId xmlns:p14="http://schemas.microsoft.com/office/powerpoint/2010/main" val="1165869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a:t>
            </a:r>
            <a:endParaRPr lang="en-US" dirty="0"/>
          </a:p>
        </p:txBody>
      </p:sp>
      <p:sp>
        <p:nvSpPr>
          <p:cNvPr id="3" name="Content Placeholder 2"/>
          <p:cNvSpPr>
            <a:spLocks noGrp="1"/>
          </p:cNvSpPr>
          <p:nvPr>
            <p:ph idx="1"/>
          </p:nvPr>
        </p:nvSpPr>
        <p:spPr/>
        <p:txBody>
          <a:bodyPr/>
          <a:lstStyle/>
          <a:p>
            <a:r>
              <a:rPr lang="en-US" dirty="0" smtClean="0"/>
              <a:t>Standards for Educational and Psychological Tests</a:t>
            </a:r>
          </a:p>
          <a:p>
            <a:pPr lvl="1"/>
            <a:r>
              <a:rPr lang="en-US" dirty="0" smtClean="0"/>
              <a:t>1999</a:t>
            </a:r>
          </a:p>
          <a:p>
            <a:pPr lvl="1"/>
            <a:r>
              <a:rPr lang="en-US" dirty="0" smtClean="0"/>
              <a:t>In press</a:t>
            </a:r>
          </a:p>
          <a:p>
            <a:r>
              <a:rPr lang="en-US" dirty="0" smtClean="0"/>
              <a:t>Fairness Defined</a:t>
            </a:r>
          </a:p>
          <a:p>
            <a:pPr lvl="1"/>
            <a:r>
              <a:rPr lang="en-US" dirty="0" smtClean="0"/>
              <a:t>Reducing construct irrelevance</a:t>
            </a:r>
          </a:p>
          <a:p>
            <a:pPr lvl="1"/>
            <a:r>
              <a:rPr lang="en-US" dirty="0" smtClean="0"/>
              <a:t>Fairness as applied validity</a:t>
            </a:r>
            <a:endParaRPr lang="en-US" dirty="0"/>
          </a:p>
        </p:txBody>
      </p:sp>
    </p:spTree>
    <p:extLst>
      <p:ext uri="{BB962C8B-B14F-4D97-AF65-F5344CB8AC3E}">
        <p14:creationId xmlns:p14="http://schemas.microsoft.com/office/powerpoint/2010/main" val="353655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Achieving Fairness in Neuropsychology</a:t>
            </a:r>
            <a:endParaRPr lang="en-US" dirty="0"/>
          </a:p>
        </p:txBody>
      </p:sp>
      <p:sp>
        <p:nvSpPr>
          <p:cNvPr id="3" name="Content Placeholder 2"/>
          <p:cNvSpPr>
            <a:spLocks noGrp="1"/>
          </p:cNvSpPr>
          <p:nvPr>
            <p:ph idx="1"/>
          </p:nvPr>
        </p:nvSpPr>
        <p:spPr/>
        <p:txBody>
          <a:bodyPr/>
          <a:lstStyle/>
          <a:p>
            <a:endParaRPr lang="en-US" dirty="0" smtClean="0"/>
          </a:p>
          <a:p>
            <a:r>
              <a:rPr lang="en-US" dirty="0" smtClean="0"/>
              <a:t>Re-defining Culture</a:t>
            </a:r>
          </a:p>
          <a:p>
            <a:pPr lvl="1"/>
            <a:r>
              <a:rPr lang="en-US" dirty="0" smtClean="0"/>
              <a:t>Cultural Vs. Global Domains</a:t>
            </a:r>
          </a:p>
          <a:p>
            <a:r>
              <a:rPr lang="en-US" dirty="0" smtClean="0"/>
              <a:t>Re-defining Cultural Neuropsychology</a:t>
            </a:r>
          </a:p>
          <a:p>
            <a:pPr lvl="1"/>
            <a:r>
              <a:rPr lang="en-US" dirty="0" smtClean="0"/>
              <a:t>Will Neuropsychology Become Geographic, Economic and Power Based?</a:t>
            </a:r>
          </a:p>
        </p:txBody>
      </p:sp>
    </p:spTree>
    <p:extLst>
      <p:ext uri="{BB962C8B-B14F-4D97-AF65-F5344CB8AC3E}">
        <p14:creationId xmlns:p14="http://schemas.microsoft.com/office/powerpoint/2010/main" val="1888411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alphaModFix amt="79000"/>
          </a:blip>
          <a:stretch>
            <a:fillRect/>
          </a:stretch>
        </p:blipFill>
        <p:spPr>
          <a:xfrm>
            <a:off x="1981200" y="3810000"/>
            <a:ext cx="4876800" cy="3048000"/>
          </a:xfrm>
          <a:prstGeom prst="ellipse">
            <a:avLst/>
          </a:prstGeom>
          <a:ln>
            <a:noFill/>
          </a:ln>
          <a:effectLst>
            <a:softEdge rad="112500"/>
          </a:effectLst>
        </p:spPr>
      </p:pic>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609600" y="1600200"/>
            <a:ext cx="7770813" cy="3657600"/>
          </a:xfrm>
        </p:spPr>
        <p:txBody>
          <a:bodyPr/>
          <a:lstStyle/>
          <a:p>
            <a:endParaRPr lang="en-US" dirty="0" smtClean="0"/>
          </a:p>
          <a:p>
            <a:r>
              <a:rPr lang="en-US" dirty="0" smtClean="0"/>
              <a:t>Janna Glozman and the Department of Psychology at Moscow State University</a:t>
            </a:r>
          </a:p>
          <a:p>
            <a:r>
              <a:rPr lang="en-US" dirty="0" smtClean="0"/>
              <a:t>Zara Millekan (MSU)</a:t>
            </a:r>
          </a:p>
          <a:p>
            <a:r>
              <a:rPr lang="en-US" dirty="0" smtClean="0"/>
              <a:t>Joseph </a:t>
            </a:r>
            <a:r>
              <a:rPr lang="en-US" dirty="0" err="1" smtClean="0"/>
              <a:t>Tonkongony</a:t>
            </a:r>
            <a:endParaRPr lang="en-US" dirty="0"/>
          </a:p>
        </p:txBody>
      </p:sp>
    </p:spTree>
    <p:extLst>
      <p:ext uri="{BB962C8B-B14F-4D97-AF65-F5344CB8AC3E}">
        <p14:creationId xmlns:p14="http://schemas.microsoft.com/office/powerpoint/2010/main" val="1700949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Solution(s)</a:t>
            </a:r>
            <a:endParaRPr lang="en-US" dirty="0"/>
          </a:p>
        </p:txBody>
      </p:sp>
      <p:sp>
        <p:nvSpPr>
          <p:cNvPr id="3" name="Content Placeholder 2"/>
          <p:cNvSpPr>
            <a:spLocks noGrp="1"/>
          </p:cNvSpPr>
          <p:nvPr>
            <p:ph idx="1"/>
          </p:nvPr>
        </p:nvSpPr>
        <p:spPr/>
        <p:txBody>
          <a:bodyPr>
            <a:normAutofit/>
          </a:bodyPr>
          <a:lstStyle/>
          <a:p>
            <a:r>
              <a:rPr lang="en-US" dirty="0"/>
              <a:t>Applying the Concept of Fairness, Applied Validity and the Reduction of Construct Irrelevance </a:t>
            </a:r>
            <a:r>
              <a:rPr lang="en-US" dirty="0" smtClean="0"/>
              <a:t>Variance</a:t>
            </a:r>
          </a:p>
          <a:p>
            <a:r>
              <a:rPr lang="en-US" dirty="0" smtClean="0"/>
              <a:t>Consider Three Separate Questions;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84791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7770813" cy="3657600"/>
          </a:xfrm>
        </p:spPr>
        <p:txBody>
          <a:bodyPr>
            <a:normAutofit/>
          </a:bodyPr>
          <a:lstStyle/>
          <a:p>
            <a:pPr marL="457200" lvl="1" indent="0">
              <a:buNone/>
            </a:pPr>
            <a:r>
              <a:rPr lang="en-US" dirty="0" smtClean="0"/>
              <a:t>1. What </a:t>
            </a:r>
            <a:r>
              <a:rPr lang="en-US" dirty="0"/>
              <a:t>is the performance of the individual compared to a culturally based domain and reference sample?</a:t>
            </a:r>
          </a:p>
          <a:p>
            <a:pPr marL="457200" lvl="1" indent="0">
              <a:buNone/>
            </a:pPr>
            <a:endParaRPr lang="en-US" dirty="0" smtClean="0"/>
          </a:p>
          <a:p>
            <a:pPr marL="457200" lvl="1" indent="0">
              <a:buNone/>
            </a:pPr>
            <a:endParaRPr lang="en-US" dirty="0" smtClean="0"/>
          </a:p>
          <a:p>
            <a:endParaRPr lang="en-US" dirty="0"/>
          </a:p>
          <a:p>
            <a:endParaRPr lang="en-US" dirty="0"/>
          </a:p>
        </p:txBody>
      </p:sp>
      <p:sp>
        <p:nvSpPr>
          <p:cNvPr id="5" name="Title 4"/>
          <p:cNvSpPr>
            <a:spLocks noGrp="1"/>
          </p:cNvSpPr>
          <p:nvPr>
            <p:ph type="title"/>
          </p:nvPr>
        </p:nvSpPr>
        <p:spPr>
          <a:xfrm>
            <a:off x="-304800" y="152400"/>
            <a:ext cx="9601200" cy="1371600"/>
          </a:xfrm>
        </p:spPr>
        <p:txBody>
          <a:bodyPr/>
          <a:lstStyle/>
          <a:p>
            <a:r>
              <a:rPr lang="en-US" dirty="0"/>
              <a:t>Consider Three Separate </a:t>
            </a:r>
            <a:r>
              <a:rPr lang="en-US" dirty="0" smtClean="0"/>
              <a:t>Questions</a:t>
            </a:r>
            <a:endParaRPr lang="en-US" dirty="0"/>
          </a:p>
        </p:txBody>
      </p:sp>
    </p:spTree>
    <p:extLst>
      <p:ext uri="{BB962C8B-B14F-4D97-AF65-F5344CB8AC3E}">
        <p14:creationId xmlns:p14="http://schemas.microsoft.com/office/powerpoint/2010/main" val="1714898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7770813" cy="3657600"/>
          </a:xfrm>
        </p:spPr>
        <p:txBody>
          <a:bodyPr>
            <a:normAutofit/>
          </a:bodyPr>
          <a:lstStyle/>
          <a:p>
            <a:pPr marL="457200" lvl="1" indent="0">
              <a:buNone/>
            </a:pPr>
            <a:r>
              <a:rPr lang="en-US" dirty="0" smtClean="0"/>
              <a:t>1. What </a:t>
            </a:r>
            <a:r>
              <a:rPr lang="en-US" dirty="0"/>
              <a:t>is the performance of the individual compared to a culturally based domain and reference sample?</a:t>
            </a:r>
          </a:p>
          <a:p>
            <a:pPr marL="457200" lvl="1" indent="0">
              <a:buNone/>
            </a:pPr>
            <a:endParaRPr lang="en-US" dirty="0" smtClean="0"/>
          </a:p>
          <a:p>
            <a:pPr marL="457200" lvl="1" indent="0">
              <a:buNone/>
            </a:pPr>
            <a:r>
              <a:rPr lang="en-US" dirty="0" smtClean="0"/>
              <a:t>2. Can </a:t>
            </a:r>
            <a:r>
              <a:rPr lang="en-US" dirty="0"/>
              <a:t>equating neuropsychological performance with more global concepts such as intelligence be avoided?</a:t>
            </a:r>
          </a:p>
          <a:p>
            <a:pPr marL="457200" lvl="1" indent="0">
              <a:buNone/>
            </a:pPr>
            <a:endParaRPr lang="en-US" dirty="0" smtClean="0"/>
          </a:p>
          <a:p>
            <a:endParaRPr lang="en-US" dirty="0"/>
          </a:p>
          <a:p>
            <a:endParaRPr lang="en-US" dirty="0"/>
          </a:p>
        </p:txBody>
      </p:sp>
      <p:sp>
        <p:nvSpPr>
          <p:cNvPr id="5" name="Title 4"/>
          <p:cNvSpPr>
            <a:spLocks noGrp="1"/>
          </p:cNvSpPr>
          <p:nvPr>
            <p:ph type="title"/>
          </p:nvPr>
        </p:nvSpPr>
        <p:spPr>
          <a:xfrm>
            <a:off x="-304800" y="152400"/>
            <a:ext cx="9601200" cy="1371600"/>
          </a:xfrm>
        </p:spPr>
        <p:txBody>
          <a:bodyPr/>
          <a:lstStyle/>
          <a:p>
            <a:r>
              <a:rPr lang="en-US" dirty="0"/>
              <a:t>Consider Three Separate </a:t>
            </a:r>
            <a:r>
              <a:rPr lang="en-US" dirty="0" smtClean="0"/>
              <a:t>Questions</a:t>
            </a:r>
            <a:endParaRPr lang="en-US" dirty="0"/>
          </a:p>
        </p:txBody>
      </p:sp>
    </p:spTree>
    <p:extLst>
      <p:ext uri="{BB962C8B-B14F-4D97-AF65-F5344CB8AC3E}">
        <p14:creationId xmlns:p14="http://schemas.microsoft.com/office/powerpoint/2010/main" val="676351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7770813" cy="3657600"/>
          </a:xfrm>
        </p:spPr>
        <p:txBody>
          <a:bodyPr>
            <a:normAutofit/>
          </a:bodyPr>
          <a:lstStyle/>
          <a:p>
            <a:pPr marL="457200" lvl="1" indent="0">
              <a:buNone/>
            </a:pPr>
            <a:r>
              <a:rPr lang="en-US" dirty="0" smtClean="0"/>
              <a:t>1. What </a:t>
            </a:r>
            <a:r>
              <a:rPr lang="en-US" dirty="0"/>
              <a:t>is the performance of the individual compared to a culturally based domain and reference sample?</a:t>
            </a:r>
          </a:p>
          <a:p>
            <a:pPr marL="457200" lvl="1" indent="0">
              <a:buNone/>
            </a:pPr>
            <a:endParaRPr lang="en-US" dirty="0" smtClean="0"/>
          </a:p>
          <a:p>
            <a:pPr marL="457200" lvl="1" indent="0">
              <a:buNone/>
            </a:pPr>
            <a:r>
              <a:rPr lang="en-US" dirty="0" smtClean="0"/>
              <a:t>2. Can </a:t>
            </a:r>
            <a:r>
              <a:rPr lang="en-US" dirty="0"/>
              <a:t>equating neuropsychological performance with more global concepts such as intelligence be avoided?</a:t>
            </a:r>
          </a:p>
          <a:p>
            <a:pPr marL="457200" lvl="1" indent="0">
              <a:buNone/>
            </a:pPr>
            <a:endParaRPr lang="en-US" dirty="0" smtClean="0"/>
          </a:p>
          <a:p>
            <a:pPr marL="457200" lvl="1" indent="0">
              <a:buNone/>
            </a:pPr>
            <a:r>
              <a:rPr lang="en-US" dirty="0" smtClean="0"/>
              <a:t>3. Can </a:t>
            </a:r>
            <a:r>
              <a:rPr lang="en-US" dirty="0"/>
              <a:t>clinical neuropsychology be more than scientific, more than “romantic”; </a:t>
            </a:r>
            <a:r>
              <a:rPr lang="en-US" dirty="0" smtClean="0"/>
              <a:t>furthermore, could </a:t>
            </a:r>
            <a:r>
              <a:rPr lang="en-US" dirty="0"/>
              <a:t>it become an agent of social activism?</a:t>
            </a:r>
          </a:p>
          <a:p>
            <a:endParaRPr lang="en-US" dirty="0"/>
          </a:p>
          <a:p>
            <a:endParaRPr lang="en-US" dirty="0"/>
          </a:p>
        </p:txBody>
      </p:sp>
      <p:sp>
        <p:nvSpPr>
          <p:cNvPr id="5" name="Title 4"/>
          <p:cNvSpPr>
            <a:spLocks noGrp="1"/>
          </p:cNvSpPr>
          <p:nvPr>
            <p:ph type="title"/>
          </p:nvPr>
        </p:nvSpPr>
        <p:spPr>
          <a:xfrm>
            <a:off x="-304800" y="152400"/>
            <a:ext cx="9601200" cy="1371600"/>
          </a:xfrm>
        </p:spPr>
        <p:txBody>
          <a:bodyPr/>
          <a:lstStyle/>
          <a:p>
            <a:r>
              <a:rPr lang="en-US" dirty="0"/>
              <a:t>Consider Three Separate </a:t>
            </a:r>
            <a:r>
              <a:rPr lang="en-US" dirty="0" smtClean="0"/>
              <a:t>Questions</a:t>
            </a:r>
            <a:endParaRPr lang="en-US" dirty="0"/>
          </a:p>
        </p:txBody>
      </p:sp>
    </p:spTree>
    <p:extLst>
      <p:ext uri="{BB962C8B-B14F-4D97-AF65-F5344CB8AC3E}">
        <p14:creationId xmlns:p14="http://schemas.microsoft.com/office/powerpoint/2010/main" val="2074490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762000" y="1524000"/>
            <a:ext cx="7770813" cy="3657600"/>
          </a:xfrm>
        </p:spPr>
        <p:txBody>
          <a:bodyPr/>
          <a:lstStyle/>
          <a:p>
            <a:pPr marL="0" indent="0">
              <a:buNone/>
            </a:pPr>
            <a:endParaRPr lang="en-US" dirty="0" smtClean="0"/>
          </a:p>
          <a:p>
            <a:pPr marL="0" indent="0">
              <a:buNone/>
            </a:pPr>
            <a:r>
              <a:rPr lang="en-US" dirty="0" smtClean="0"/>
              <a:t>Is there a neuropsychological “g” (as in Cattell)?</a:t>
            </a:r>
            <a:endParaRPr lang="en-US" dirty="0"/>
          </a:p>
          <a:p>
            <a:pPr marL="0" indent="0">
              <a:buNone/>
            </a:pPr>
            <a:r>
              <a:rPr lang="en-US" dirty="0" smtClean="0"/>
              <a:t>Our goal should be what can </a:t>
            </a:r>
            <a:r>
              <a:rPr lang="en-US" smtClean="0"/>
              <a:t>neuropsychology can do </a:t>
            </a:r>
            <a:r>
              <a:rPr lang="en-US" dirty="0" smtClean="0"/>
              <a:t>for our culture and not what culture do for neuropsychology…</a:t>
            </a:r>
            <a:endParaRPr lang="en-US" dirty="0"/>
          </a:p>
        </p:txBody>
      </p:sp>
      <p:pic>
        <p:nvPicPr>
          <p:cNvPr id="6" name="Picture 5"/>
          <p:cNvPicPr>
            <a:picLocks noChangeAspect="1"/>
          </p:cNvPicPr>
          <p:nvPr/>
        </p:nvPicPr>
        <p:blipFill>
          <a:blip r:embed="rId2"/>
          <a:stretch>
            <a:fillRect/>
          </a:stretch>
        </p:blipFill>
        <p:spPr>
          <a:xfrm>
            <a:off x="3276600" y="3962400"/>
            <a:ext cx="2339848" cy="238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0120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Gracias!</a:t>
            </a:r>
            <a:endParaRPr lang="en-US" dirty="0"/>
          </a:p>
        </p:txBody>
      </p:sp>
      <p:sp>
        <p:nvSpPr>
          <p:cNvPr id="3" name="Content Placeholder 2"/>
          <p:cNvSpPr>
            <a:spLocks noGrp="1"/>
          </p:cNvSpPr>
          <p:nvPr>
            <p:ph idx="1"/>
          </p:nvPr>
        </p:nvSpPr>
        <p:spPr>
          <a:xfrm>
            <a:off x="685800" y="3048000"/>
            <a:ext cx="7770813" cy="3657600"/>
          </a:xfrm>
        </p:spPr>
        <p:txBody>
          <a:bodyPr>
            <a:normAutofit fontScale="70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Antonio E. Puente, Ph.D.</a:t>
            </a:r>
          </a:p>
          <a:p>
            <a:pPr marL="0" indent="0" algn="ctr">
              <a:buNone/>
            </a:pPr>
            <a:r>
              <a:rPr lang="en-US" dirty="0" smtClean="0"/>
              <a:t>Department of Psychology</a:t>
            </a:r>
          </a:p>
          <a:p>
            <a:pPr marL="0" indent="0" algn="ctr">
              <a:buNone/>
            </a:pPr>
            <a:r>
              <a:rPr lang="en-US" dirty="0" smtClean="0"/>
              <a:t>University of North Carolina Wilmington</a:t>
            </a:r>
          </a:p>
          <a:p>
            <a:pPr marL="0" indent="0" algn="ctr">
              <a:buNone/>
            </a:pPr>
            <a:r>
              <a:rPr lang="en-US" dirty="0" smtClean="0"/>
              <a:t>Wilmington, North Carolina 28403 USA</a:t>
            </a:r>
          </a:p>
          <a:p>
            <a:pPr marL="0" indent="0" algn="ctr">
              <a:buNone/>
            </a:pPr>
            <a:r>
              <a:rPr lang="en-US" dirty="0" smtClean="0"/>
              <a:t>puente@uncw.edu</a:t>
            </a:r>
          </a:p>
        </p:txBody>
      </p:sp>
      <p:pic>
        <p:nvPicPr>
          <p:cNvPr id="4" name="Picture 3" descr="Psychology-TeachingLab-950x355.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905000"/>
            <a:ext cx="6165845" cy="2304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433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8000"/>
          </a:blip>
          <a:stretch>
            <a:fillRect/>
          </a:stretch>
        </p:blipFill>
        <p:spPr>
          <a:xfrm>
            <a:off x="5562600" y="4724400"/>
            <a:ext cx="2895600" cy="1926890"/>
          </a:xfrm>
          <a:prstGeom prst="ellipse">
            <a:avLst/>
          </a:prstGeom>
          <a:ln>
            <a:noFill/>
          </a:ln>
          <a:effectLst>
            <a:softEdge rad="112500"/>
          </a:effectLst>
        </p:spPr>
      </p:pic>
      <p:sp>
        <p:nvSpPr>
          <p:cNvPr id="2" name="Title 1"/>
          <p:cNvSpPr>
            <a:spLocks noGrp="1"/>
          </p:cNvSpPr>
          <p:nvPr>
            <p:ph type="title"/>
          </p:nvPr>
        </p:nvSpPr>
        <p:spPr/>
        <p:txBody>
          <a:bodyPr/>
          <a:lstStyle/>
          <a:p>
            <a:r>
              <a:rPr lang="en-US" dirty="0" smtClean="0"/>
              <a:t>Defining Culture</a:t>
            </a:r>
            <a:endParaRPr lang="en-US" dirty="0"/>
          </a:p>
        </p:txBody>
      </p:sp>
      <p:sp>
        <p:nvSpPr>
          <p:cNvPr id="3" name="Content Placeholder 2"/>
          <p:cNvSpPr>
            <a:spLocks noGrp="1"/>
          </p:cNvSpPr>
          <p:nvPr>
            <p:ph idx="1"/>
          </p:nvPr>
        </p:nvSpPr>
        <p:spPr>
          <a:xfrm>
            <a:off x="685800" y="1905000"/>
            <a:ext cx="7770813" cy="3657600"/>
          </a:xfrm>
        </p:spPr>
        <p:txBody>
          <a:bodyPr/>
          <a:lstStyle/>
          <a:p>
            <a:r>
              <a:rPr lang="en-US" dirty="0" smtClean="0"/>
              <a:t>Traditional Definitions</a:t>
            </a:r>
          </a:p>
          <a:p>
            <a:r>
              <a:rPr lang="en-US" dirty="0" smtClean="0"/>
              <a:t>Functional Interpretation</a:t>
            </a:r>
          </a:p>
          <a:p>
            <a:pPr lvl="1"/>
            <a:r>
              <a:rPr lang="en-US" dirty="0" smtClean="0"/>
              <a:t>Unwritten rules and information that the society in which an individual lives is considered to be important for the stability and forward momentum of its goals, as interpreted (and enforced) by those in positions of significance and power </a:t>
            </a:r>
            <a:endParaRPr lang="en-US" dirty="0"/>
          </a:p>
        </p:txBody>
      </p:sp>
    </p:spTree>
    <p:extLst>
      <p:ext uri="{BB962C8B-B14F-4D97-AF65-F5344CB8AC3E}">
        <p14:creationId xmlns:p14="http://schemas.microsoft.com/office/powerpoint/2010/main" val="3506052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Cultural Neuropsychology</a:t>
            </a:r>
            <a:endParaRPr lang="en-US" dirty="0"/>
          </a:p>
        </p:txBody>
      </p:sp>
      <p:sp>
        <p:nvSpPr>
          <p:cNvPr id="3" name="Content Placeholder 2"/>
          <p:cNvSpPr>
            <a:spLocks noGrp="1"/>
          </p:cNvSpPr>
          <p:nvPr>
            <p:ph idx="1"/>
          </p:nvPr>
        </p:nvSpPr>
        <p:spPr/>
        <p:txBody>
          <a:bodyPr/>
          <a:lstStyle/>
          <a:p>
            <a:r>
              <a:rPr lang="en-US" dirty="0" smtClean="0"/>
              <a:t>The measurement of cognitive (and less so, emotional) domains mediated largely by the cerebral cortex </a:t>
            </a:r>
          </a:p>
          <a:p>
            <a:r>
              <a:rPr lang="en-US" dirty="0" smtClean="0"/>
              <a:t>The domains, the interpretations of such domains, and their eventual measurement are defined by those appointed/selected by society and placed in positions of significance or power  </a:t>
            </a:r>
            <a:endParaRPr lang="en-US" dirty="0"/>
          </a:p>
        </p:txBody>
      </p:sp>
      <p:pic>
        <p:nvPicPr>
          <p:cNvPr id="4" name="Picture 3" descr="Brain_chrischan_300.gif"/>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304800" y="152400"/>
            <a:ext cx="1676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Luria.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648200"/>
            <a:ext cx="1541601" cy="1935064"/>
          </a:xfrm>
          <a:prstGeom prst="rect">
            <a:avLst/>
          </a:prstGeom>
        </p:spPr>
      </p:pic>
    </p:spTree>
    <p:extLst>
      <p:ext uri="{BB962C8B-B14F-4D97-AF65-F5344CB8AC3E}">
        <p14:creationId xmlns:p14="http://schemas.microsoft.com/office/powerpoint/2010/main" val="78436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371600"/>
          </a:xfrm>
        </p:spPr>
        <p:txBody>
          <a:bodyPr>
            <a:normAutofit fontScale="90000"/>
          </a:bodyPr>
          <a:lstStyle/>
          <a:p>
            <a:r>
              <a:rPr lang="en-US" dirty="0" smtClean="0"/>
              <a:t>Defining Power in North American Clinical Neuropsychology</a:t>
            </a:r>
            <a:endParaRPr lang="en-US" dirty="0"/>
          </a:p>
        </p:txBody>
      </p:sp>
      <p:sp>
        <p:nvSpPr>
          <p:cNvPr id="3" name="Content Placeholder 2"/>
          <p:cNvSpPr>
            <a:spLocks noGrp="1"/>
          </p:cNvSpPr>
          <p:nvPr>
            <p:ph idx="1"/>
          </p:nvPr>
        </p:nvSpPr>
        <p:spPr>
          <a:xfrm>
            <a:off x="685800" y="1981200"/>
            <a:ext cx="7770813" cy="3657600"/>
          </a:xfrm>
        </p:spPr>
        <p:txBody>
          <a:bodyPr>
            <a:normAutofit/>
          </a:bodyPr>
          <a:lstStyle/>
          <a:p>
            <a:r>
              <a:rPr lang="en-US" dirty="0" smtClean="0"/>
              <a:t>Doctorate Degree from an American Psychological Association (APA) accredited program</a:t>
            </a:r>
          </a:p>
          <a:p>
            <a:r>
              <a:rPr lang="en-US" dirty="0" smtClean="0"/>
              <a:t>Clinical Training (pre and post-doctoral) by an APA accredited program</a:t>
            </a:r>
          </a:p>
          <a:p>
            <a:r>
              <a:rPr lang="en-US" dirty="0" smtClean="0"/>
              <a:t>Board Certification (ABCN and/or ABN)</a:t>
            </a:r>
          </a:p>
          <a:p>
            <a:r>
              <a:rPr lang="en-US" dirty="0" smtClean="0"/>
              <a:t>Historically- Male, White, Northeastern US and Academic Medical Institution</a:t>
            </a:r>
          </a:p>
        </p:txBody>
      </p:sp>
      <p:pic>
        <p:nvPicPr>
          <p:cNvPr id="6" name="Picture 5"/>
          <p:cNvPicPr>
            <a:picLocks noChangeAspect="1"/>
          </p:cNvPicPr>
          <p:nvPr/>
        </p:nvPicPr>
        <p:blipFill>
          <a:blip r:embed="rId2">
            <a:alphaModFix amt="60000"/>
          </a:blip>
          <a:stretch>
            <a:fillRect/>
          </a:stretch>
        </p:blipFill>
        <p:spPr>
          <a:xfrm>
            <a:off x="5638800" y="5257800"/>
            <a:ext cx="3276600" cy="1207546"/>
          </a:xfrm>
          <a:prstGeom prst="rect">
            <a:avLst/>
          </a:prstGeom>
        </p:spPr>
      </p:pic>
    </p:spTree>
    <p:extLst>
      <p:ext uri="{BB962C8B-B14F-4D97-AF65-F5344CB8AC3E}">
        <p14:creationId xmlns:p14="http://schemas.microsoft.com/office/powerpoint/2010/main" val="1073995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236"/>
            <a:ext cx="9144000" cy="1685364"/>
          </a:xfrm>
        </p:spPr>
        <p:txBody>
          <a:bodyPr>
            <a:normAutofit fontScale="90000"/>
          </a:bodyPr>
          <a:lstStyle/>
          <a:p>
            <a:r>
              <a:rPr lang="en-US" dirty="0" smtClean="0"/>
              <a:t>Defining Lack of Power in North American Neuropsychology</a:t>
            </a:r>
            <a:endParaRPr lang="en-US" dirty="0"/>
          </a:p>
        </p:txBody>
      </p:sp>
      <p:sp>
        <p:nvSpPr>
          <p:cNvPr id="3" name="Content Placeholder 2"/>
          <p:cNvSpPr>
            <a:spLocks noGrp="1"/>
          </p:cNvSpPr>
          <p:nvPr>
            <p:ph idx="1"/>
          </p:nvPr>
        </p:nvSpPr>
        <p:spPr>
          <a:xfrm>
            <a:off x="685800" y="1371600"/>
            <a:ext cx="7770813" cy="3657600"/>
          </a:xfrm>
        </p:spPr>
        <p:txBody>
          <a:bodyPr/>
          <a:lstStyle/>
          <a:p>
            <a:endParaRPr lang="en-US" dirty="0" smtClean="0"/>
          </a:p>
          <a:p>
            <a:r>
              <a:rPr lang="en-US" dirty="0" smtClean="0"/>
              <a:t>Clinical</a:t>
            </a:r>
          </a:p>
          <a:p>
            <a:r>
              <a:rPr lang="en-US" dirty="0" smtClean="0"/>
              <a:t>Female</a:t>
            </a:r>
          </a:p>
          <a:p>
            <a:r>
              <a:rPr lang="en-US" b="1" i="1" u="sng" dirty="0" smtClean="0"/>
              <a:t>Economic, Linguistic and Cultural Minorities</a:t>
            </a:r>
          </a:p>
        </p:txBody>
      </p:sp>
      <p:pic>
        <p:nvPicPr>
          <p:cNvPr id="9" name="Picture 8"/>
          <p:cNvPicPr>
            <a:picLocks noChangeAspect="1"/>
          </p:cNvPicPr>
          <p:nvPr/>
        </p:nvPicPr>
        <p:blipFill>
          <a:blip r:embed="rId2"/>
          <a:stretch>
            <a:fillRect/>
          </a:stretch>
        </p:blipFill>
        <p:spPr>
          <a:xfrm>
            <a:off x="685800" y="4572000"/>
            <a:ext cx="2832099" cy="201095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a:stretch>
            <a:fillRect/>
          </a:stretch>
        </p:blipFill>
        <p:spPr>
          <a:xfrm>
            <a:off x="5562600" y="4724400"/>
            <a:ext cx="1533585" cy="1625600"/>
          </a:xfrm>
          <a:prstGeom prst="rect">
            <a:avLst/>
          </a:prstGeom>
        </p:spPr>
      </p:pic>
    </p:spTree>
    <p:extLst>
      <p:ext uri="{BB962C8B-B14F-4D97-AF65-F5344CB8AC3E}">
        <p14:creationId xmlns:p14="http://schemas.microsoft.com/office/powerpoint/2010/main" val="15744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Restricted, Biased and Non-Generalizable Interpretations of What and How Cognitive (and Emotional) Domains Are Measured</a:t>
            </a:r>
          </a:p>
          <a:p>
            <a:r>
              <a:rPr lang="en-US" dirty="0" smtClean="0"/>
              <a:t>Cognitive Over Emotional</a:t>
            </a:r>
          </a:p>
          <a:p>
            <a:pPr lvl="1"/>
            <a:r>
              <a:rPr lang="en-US" dirty="0" smtClean="0"/>
              <a:t>Roger W. Sperry’s Work </a:t>
            </a:r>
          </a:p>
          <a:p>
            <a:pPr lvl="1"/>
            <a:r>
              <a:rPr lang="en-US" dirty="0" smtClean="0"/>
              <a:t>Camara, Nathan &amp; Puente, 2000; Puente &amp; Lazarus (unpublished)</a:t>
            </a:r>
          </a:p>
          <a:p>
            <a:r>
              <a:rPr lang="en-US" dirty="0" smtClean="0"/>
              <a:t>Timed Completion Vs. Appreciation of Process </a:t>
            </a:r>
          </a:p>
          <a:p>
            <a:pPr lvl="1"/>
            <a:r>
              <a:rPr lang="en-US" dirty="0" smtClean="0"/>
              <a:t>Just do it (Nike)</a:t>
            </a:r>
          </a:p>
          <a:p>
            <a:pPr lvl="1"/>
            <a:r>
              <a:rPr lang="en-US" dirty="0" smtClean="0"/>
              <a:t>Done is better than perfect (Facebook)</a:t>
            </a:r>
          </a:p>
          <a:p>
            <a:pPr marL="0" indent="0">
              <a:buNone/>
            </a:pPr>
            <a:endParaRPr lang="en-US" dirty="0" smtClean="0"/>
          </a:p>
          <a:p>
            <a:endParaRPr lang="en-US" dirty="0"/>
          </a:p>
        </p:txBody>
      </p:sp>
    </p:spTree>
    <p:extLst>
      <p:ext uri="{BB962C8B-B14F-4D97-AF65-F5344CB8AC3E}">
        <p14:creationId xmlns:p14="http://schemas.microsoft.com/office/powerpoint/2010/main" val="2356909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Assumptions: </a:t>
            </a:r>
            <a:br>
              <a:rPr lang="en-US" dirty="0" smtClean="0"/>
            </a:br>
            <a:r>
              <a:rPr lang="en-US" dirty="0" smtClean="0"/>
              <a:t>The Case for Spanish Speakers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Within Cultural Groups are Similar</a:t>
            </a:r>
          </a:p>
          <a:p>
            <a:r>
              <a:rPr lang="en-US" dirty="0" smtClean="0"/>
              <a:t>Hispanic Demographics</a:t>
            </a:r>
          </a:p>
          <a:p>
            <a:r>
              <a:rPr lang="en-US" dirty="0" smtClean="0"/>
              <a:t>Total Number of Subgroups Exceeds 12</a:t>
            </a:r>
          </a:p>
          <a:p>
            <a:r>
              <a:rPr lang="en-US" dirty="0" smtClean="0"/>
              <a:t>Regions</a:t>
            </a:r>
            <a:r>
              <a:rPr lang="en-US" dirty="0"/>
              <a:t>:</a:t>
            </a:r>
            <a:endParaRPr lang="en-US" dirty="0" smtClean="0"/>
          </a:p>
          <a:p>
            <a:pPr lvl="1"/>
            <a:r>
              <a:rPr lang="en-US" dirty="0" smtClean="0"/>
              <a:t>Spain</a:t>
            </a:r>
          </a:p>
          <a:p>
            <a:pPr lvl="1"/>
            <a:r>
              <a:rPr lang="en-US" dirty="0" smtClean="0"/>
              <a:t>Mexico</a:t>
            </a:r>
          </a:p>
          <a:p>
            <a:pPr lvl="1"/>
            <a:r>
              <a:rPr lang="en-US" dirty="0" smtClean="0"/>
              <a:t>Central America</a:t>
            </a:r>
          </a:p>
          <a:p>
            <a:pPr lvl="1"/>
            <a:r>
              <a:rPr lang="en-US" dirty="0" smtClean="0"/>
              <a:t>Caribbean</a:t>
            </a:r>
          </a:p>
          <a:p>
            <a:pPr lvl="1"/>
            <a:r>
              <a:rPr lang="en-US" dirty="0" smtClean="0"/>
              <a:t>South America</a:t>
            </a:r>
            <a:endParaRPr lang="en-US" dirty="0"/>
          </a:p>
        </p:txBody>
      </p:sp>
    </p:spTree>
    <p:extLst>
      <p:ext uri="{BB962C8B-B14F-4D97-AF65-F5344CB8AC3E}">
        <p14:creationId xmlns:p14="http://schemas.microsoft.com/office/powerpoint/2010/main" val="15981860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233</TotalTime>
  <Words>1211</Words>
  <Application>Microsoft Office PowerPoint</Application>
  <PresentationFormat>On-screen Show (4:3)</PresentationFormat>
  <Paragraphs>258</Paragraphs>
  <Slides>35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Folio</vt:lpstr>
      <vt:lpstr>Microsoft Excel 97-2003 Worksheet</vt:lpstr>
      <vt:lpstr>The Cultural in Cross Cultural Neuropsychology</vt:lpstr>
      <vt:lpstr>Acknowledgements</vt:lpstr>
      <vt:lpstr>Thank You</vt:lpstr>
      <vt:lpstr>Defining Culture</vt:lpstr>
      <vt:lpstr>Defining Cultural Neuropsychology</vt:lpstr>
      <vt:lpstr>Defining Power in North American Clinical Neuropsychology</vt:lpstr>
      <vt:lpstr>Defining Lack of Power in North American Neuropsychology</vt:lpstr>
      <vt:lpstr>Outcome</vt:lpstr>
      <vt:lpstr>Cultural Assumptions:  The Case for Spanish Speakers</vt:lpstr>
      <vt:lpstr>PowerPoint Presentation</vt:lpstr>
      <vt:lpstr>PowerPoint Presentation</vt:lpstr>
      <vt:lpstr>PowerPoint Presentation</vt:lpstr>
      <vt:lpstr>PowerPoint Presentation</vt:lpstr>
      <vt:lpstr>PowerPoint Presentation</vt:lpstr>
      <vt:lpstr>PowerPoint Presentation</vt:lpstr>
      <vt:lpstr>Percentages of Hispanics in the U.S. </vt:lpstr>
      <vt:lpstr>Two Projects</vt:lpstr>
      <vt:lpstr>David Wechsler Scales</vt:lpstr>
      <vt:lpstr>WAIS-III:  English Version</vt:lpstr>
      <vt:lpstr>Literature on the Spanish Versions of the WAIS-III</vt:lpstr>
      <vt:lpstr>Method</vt:lpstr>
      <vt:lpstr>Phase I: Qualitative Analysis</vt:lpstr>
      <vt:lpstr>Phase II: Quantitative Analysis</vt:lpstr>
      <vt:lpstr>Phase III: Comparison of Subtests</vt:lpstr>
      <vt:lpstr>PowerPoint Presentation</vt:lpstr>
      <vt:lpstr>Initial Results of Wechsler Studies</vt:lpstr>
      <vt:lpstr>Brain Impairment &amp; Education</vt:lpstr>
      <vt:lpstr>Fairness</vt:lpstr>
      <vt:lpstr>Achieving Fairness in Neuropsychology</vt:lpstr>
      <vt:lpstr>Potential Solution(s)</vt:lpstr>
      <vt:lpstr>Consider Three Separate Questions</vt:lpstr>
      <vt:lpstr>Consider Three Separate Questions</vt:lpstr>
      <vt:lpstr>Consider Three Separate Questions</vt:lpstr>
      <vt:lpstr>Conclusion</vt:lpstr>
      <vt:lpstr>Gracias!</vt:lpstr>
    </vt:vector>
  </TitlesOfParts>
  <Company>UNCW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Cultural in Cross Cultural Neuropsychology</dc:title>
  <dc:creator>Puente, Antonio E.</dc:creator>
  <cp:lastModifiedBy>Cadwell, Marlee Alexandra</cp:lastModifiedBy>
  <cp:revision>22</cp:revision>
  <dcterms:created xsi:type="dcterms:W3CDTF">2012-11-29T20:26:57Z</dcterms:created>
  <dcterms:modified xsi:type="dcterms:W3CDTF">2012-12-11T15:38:10Z</dcterms:modified>
</cp:coreProperties>
</file>